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83307E9.xml" ContentType="application/vnd.ms-powerpoint.comments+xml"/>
  <Override PartName="/ppt/notesSlides/notesSlide2.xml" ContentType="application/vnd.openxmlformats-officedocument.presentationml.notesSlide+xml"/>
  <Override PartName="/ppt/comments/modernComment_152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54_FF9C44D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55_F6775FF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339" r:id="rId2"/>
    <p:sldId id="338" r:id="rId3"/>
    <p:sldId id="340" r:id="rId4"/>
    <p:sldId id="309" r:id="rId5"/>
    <p:sldId id="315" r:id="rId6"/>
    <p:sldId id="317" r:id="rId7"/>
    <p:sldId id="341" r:id="rId8"/>
    <p:sldId id="319" r:id="rId9"/>
    <p:sldId id="320" r:id="rId10"/>
    <p:sldId id="322" r:id="rId11"/>
    <p:sldId id="323" r:id="rId12"/>
    <p:sldId id="321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42" r:id="rId27"/>
    <p:sldId id="337" r:id="rId28"/>
    <p:sldId id="345" r:id="rId29"/>
    <p:sldId id="346" r:id="rId30"/>
    <p:sldId id="347" r:id="rId31"/>
    <p:sldId id="348" r:id="rId32"/>
    <p:sldId id="343" r:id="rId33"/>
    <p:sldId id="344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EA135-FF37-4250-AE20-F5384D1269B5}" v="147" dt="2025-11-20T18:51:15.563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6483" autoAdjust="0"/>
  </p:normalViewPr>
  <p:slideViewPr>
    <p:cSldViewPr snapToGrid="0">
      <p:cViewPr varScale="1">
        <p:scale>
          <a:sx n="133" d="100"/>
          <a:sy n="133" d="100"/>
        </p:scale>
        <p:origin x="117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/Relationships>
</file>

<file path=ppt/comments/modernComment_152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8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53_98330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3481193" sldId="33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54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55_F6775F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5018480" sldId="341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 (Simulação Numérica)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 dirty="0"/>
            <a:t>Validação Experimental</a:t>
          </a:r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04384F3-FC75-4F4F-A6F5-11F69034F34B}">
      <dgm:prSet phldrT="[Texto]" phldr="0"/>
      <dgm:spPr/>
      <dgm:t>
        <a:bodyPr/>
        <a:lstStyle/>
        <a:p>
          <a:r>
            <a:rPr lang="pt-PT" dirty="0"/>
            <a:t>Considerações Finais</a:t>
          </a:r>
        </a:p>
      </dgm:t>
    </dgm:pt>
    <dgm:pt modelId="{96C1795F-55C2-40FA-B96C-540AFD9B4E8B}" type="parTrans" cxnId="{AB482F3C-A3E9-420C-9D7E-349B13F835AB}">
      <dgm:prSet/>
      <dgm:spPr/>
      <dgm:t>
        <a:bodyPr/>
        <a:lstStyle/>
        <a:p>
          <a:endParaRPr lang="pt-PT"/>
        </a:p>
      </dgm:t>
    </dgm:pt>
    <dgm:pt modelId="{40282C80-C442-4313-9DB4-3E681E2AA1F4}" type="sibTrans" cxnId="{AB482F3C-A3E9-420C-9D7E-349B13F835AB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5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5"/>
      <dgm:spPr/>
    </dgm:pt>
    <dgm:pt modelId="{DE4D54B2-939D-401D-A5C8-88F63219FE10}" type="pres">
      <dgm:prSet presAssocID="{E7510F7D-D8F3-4BEA-B229-521C940E32B7}" presName="dstNode" presStyleLbl="node1" presStyleIdx="0" presStyleCnt="5"/>
      <dgm:spPr/>
    </dgm:pt>
    <dgm:pt modelId="{6E94E9DE-BABA-4126-92FC-E15BD6FC9332}" type="pres">
      <dgm:prSet presAssocID="{D3E898F7-E97B-438C-8417-F01756273260}" presName="text_1" presStyleLbl="node1" presStyleIdx="0" presStyleCnt="5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5"/>
      <dgm:spPr/>
    </dgm:pt>
    <dgm:pt modelId="{8B374A4B-2D6F-4E81-B114-796ED7A04B94}" type="pres">
      <dgm:prSet presAssocID="{51DDFEC3-1EB3-44AA-B0D1-32BB4A7AAA95}" presName="text_2" presStyleLbl="node1" presStyleIdx="1" presStyleCnt="5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5"/>
      <dgm:spPr/>
    </dgm:pt>
    <dgm:pt modelId="{74626A2D-4DC4-4140-8FB3-35024AD5BE86}" type="pres">
      <dgm:prSet presAssocID="{2F429AC9-EF95-4B78-89A7-89476AA9AC0E}" presName="text_3" presStyleLbl="node1" presStyleIdx="2" presStyleCnt="5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5"/>
      <dgm:spPr/>
    </dgm:pt>
    <dgm:pt modelId="{54750BB7-22C0-4750-B334-3BF1324A10D8}" type="pres">
      <dgm:prSet presAssocID="{2097805C-DBF6-4164-A5B4-3F00A19B67D9}" presName="text_4" presStyleLbl="node1" presStyleIdx="3" presStyleCnt="5">
        <dgm:presLayoutVars>
          <dgm:bulletEnabled val="1"/>
        </dgm:presLayoutVars>
      </dgm:prSet>
      <dgm:spPr/>
    </dgm:pt>
    <dgm:pt modelId="{88AAF2E7-5516-4DE3-A96B-4B389C2D2A37}" type="pres">
      <dgm:prSet presAssocID="{2097805C-DBF6-4164-A5B4-3F00A19B67D9}" presName="accent_4" presStyleCnt="0"/>
      <dgm:spPr/>
    </dgm:pt>
    <dgm:pt modelId="{34AEFE89-B596-47DA-A9A1-376A62340E63}" type="pres">
      <dgm:prSet presAssocID="{2097805C-DBF6-4164-A5B4-3F00A19B67D9}" presName="accentRepeatNode" presStyleLbl="solidFgAcc1" presStyleIdx="3" presStyleCnt="5"/>
      <dgm:spPr/>
    </dgm:pt>
    <dgm:pt modelId="{FEE6176F-01B1-498F-9309-1CF6D03B2166}" type="pres">
      <dgm:prSet presAssocID="{004384F3-FC75-4F4F-A6F5-11F69034F34B}" presName="text_5" presStyleLbl="node1" presStyleIdx="4" presStyleCnt="5">
        <dgm:presLayoutVars>
          <dgm:bulletEnabled val="1"/>
        </dgm:presLayoutVars>
      </dgm:prSet>
      <dgm:spPr/>
    </dgm:pt>
    <dgm:pt modelId="{95C9C638-A31D-428E-8B17-9E9327CEC35C}" type="pres">
      <dgm:prSet presAssocID="{004384F3-FC75-4F4F-A6F5-11F69034F34B}" presName="accent_5" presStyleCnt="0"/>
      <dgm:spPr/>
    </dgm:pt>
    <dgm:pt modelId="{AA9B156E-D3AB-4E85-B8A0-87A6F25D4C59}" type="pres">
      <dgm:prSet presAssocID="{004384F3-FC75-4F4F-A6F5-11F69034F34B}" presName="accentRepeatNode" presStyleLbl="solidFgAcc1" presStyleIdx="4" presStyleCnt="5"/>
      <dgm:spPr/>
    </dgm:pt>
  </dgm:ptLst>
  <dgm:cxnLst>
    <dgm:cxn modelId="{AB482F3C-A3E9-420C-9D7E-349B13F835AB}" srcId="{E7510F7D-D8F3-4BEA-B229-521C940E32B7}" destId="{004384F3-FC75-4F4F-A6F5-11F69034F34B}" srcOrd="4" destOrd="0" parTransId="{96C1795F-55C2-40FA-B96C-540AFD9B4E8B}" sibTransId="{40282C80-C442-4313-9DB4-3E681E2AA1F4}"/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859DE24D-D62F-4093-85D3-04DAD66F4FC1}" type="presOf" srcId="{2F429AC9-EF95-4B78-89A7-89476AA9AC0E}" destId="{74626A2D-4DC4-4140-8FB3-35024AD5BE86}" srcOrd="0" destOrd="0" presId="urn:microsoft.com/office/officeart/2008/layout/VerticalCurvedList"/>
    <dgm:cxn modelId="{DE4AD6A5-D11F-4333-BBBC-75E7AFD30D15}" srcId="{E7510F7D-D8F3-4BEA-B229-521C940E32B7}" destId="{2097805C-DBF6-4164-A5B4-3F00A19B67D9}" srcOrd="3" destOrd="0" parTransId="{34DBD3EB-46C6-4C2F-95ED-92ECA70356E4}" sibTransId="{C1B0A532-13F1-4C1C-9CA2-067B2EE46F32}"/>
    <dgm:cxn modelId="{ED8642A8-5995-470A-9961-D5A79575564B}" type="presOf" srcId="{51DDFEC3-1EB3-44AA-B0D1-32BB4A7AAA95}" destId="{8B374A4B-2D6F-4E81-B114-796ED7A04B94}" srcOrd="0" destOrd="0" presId="urn:microsoft.com/office/officeart/2008/layout/VerticalCurvedList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57B91CB1-08A5-480D-A893-3E7F75C89FCE}" type="presOf" srcId="{2097805C-DBF6-4164-A5B4-3F00A19B67D9}" destId="{54750BB7-22C0-4750-B334-3BF1324A10D8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F98093D2-9F97-42DF-9221-479FDCC95B1E}" type="presOf" srcId="{D5E3F222-3C61-4498-B7CF-6933FA4983E3}" destId="{2A00CE09-4391-4AF3-9E75-7D45C11B23B3}" srcOrd="0" destOrd="0" presId="urn:microsoft.com/office/officeart/2008/layout/VerticalCurvedList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95785FDA-8065-4927-AF43-59FDCA0E37F7}" type="presOf" srcId="{004384F3-FC75-4F4F-A6F5-11F69034F34B}" destId="{FEE6176F-01B1-498F-9309-1CF6D03B2166}" srcOrd="0" destOrd="0" presId="urn:microsoft.com/office/officeart/2008/layout/VerticalCurvedList"/>
    <dgm:cxn modelId="{8326A3FA-3D06-44F8-AF22-FD8666C27D2D}" type="presOf" srcId="{D3E898F7-E97B-438C-8417-F01756273260}" destId="{6E94E9DE-BABA-4126-92FC-E15BD6FC9332}" srcOrd="0" destOrd="0" presId="urn:microsoft.com/office/officeart/2008/layout/VerticalCurvedList"/>
    <dgm:cxn modelId="{6C4E9DCB-C04D-48C4-BDF4-B104B327E9AB}" type="presParOf" srcId="{17CB2826-6D80-4D84-9997-94C8188C41C1}" destId="{235739E0-A1C8-4A5B-93CE-448CCBDCF696}" srcOrd="0" destOrd="0" presId="urn:microsoft.com/office/officeart/2008/layout/VerticalCurvedList"/>
    <dgm:cxn modelId="{20050491-4D79-43CE-BFDF-5A44AC78CCE7}" type="presParOf" srcId="{235739E0-A1C8-4A5B-93CE-448CCBDCF696}" destId="{9B302126-FBC1-4DD0-9480-C321440C99F5}" srcOrd="0" destOrd="0" presId="urn:microsoft.com/office/officeart/2008/layout/VerticalCurvedList"/>
    <dgm:cxn modelId="{1562F21D-471E-4E92-8670-5E14287D92FC}" type="presParOf" srcId="{9B302126-FBC1-4DD0-9480-C321440C99F5}" destId="{73F188CC-8BFE-43F9-8882-E05F62CC8234}" srcOrd="0" destOrd="0" presId="urn:microsoft.com/office/officeart/2008/layout/VerticalCurvedList"/>
    <dgm:cxn modelId="{DF628536-FC1A-4FA3-8CE7-B5B364FE7018}" type="presParOf" srcId="{9B302126-FBC1-4DD0-9480-C321440C99F5}" destId="{2A00CE09-4391-4AF3-9E75-7D45C11B23B3}" srcOrd="1" destOrd="0" presId="urn:microsoft.com/office/officeart/2008/layout/VerticalCurvedList"/>
    <dgm:cxn modelId="{48A01027-6FA6-4293-AA56-466EDF795E83}" type="presParOf" srcId="{9B302126-FBC1-4DD0-9480-C321440C99F5}" destId="{E76ECD67-688A-4D9C-8FD2-3916ABC66B98}" srcOrd="2" destOrd="0" presId="urn:microsoft.com/office/officeart/2008/layout/VerticalCurvedList"/>
    <dgm:cxn modelId="{03CBD5BA-DAAB-4EFB-BF22-36E89B636649}" type="presParOf" srcId="{9B302126-FBC1-4DD0-9480-C321440C99F5}" destId="{DE4D54B2-939D-401D-A5C8-88F63219FE10}" srcOrd="3" destOrd="0" presId="urn:microsoft.com/office/officeart/2008/layout/VerticalCurvedList"/>
    <dgm:cxn modelId="{16687A05-16CD-44CA-8BC8-758B7C046644}" type="presParOf" srcId="{235739E0-A1C8-4A5B-93CE-448CCBDCF696}" destId="{6E94E9DE-BABA-4126-92FC-E15BD6FC9332}" srcOrd="1" destOrd="0" presId="urn:microsoft.com/office/officeart/2008/layout/VerticalCurvedList"/>
    <dgm:cxn modelId="{D1511671-FA03-4F2A-BF19-460C39A704E7}" type="presParOf" srcId="{235739E0-A1C8-4A5B-93CE-448CCBDCF696}" destId="{C811D38F-BD95-4E21-A156-31D8D7E1528E}" srcOrd="2" destOrd="0" presId="urn:microsoft.com/office/officeart/2008/layout/VerticalCurvedList"/>
    <dgm:cxn modelId="{75BA9B77-279A-42C5-8550-2D8B92FDB334}" type="presParOf" srcId="{C811D38F-BD95-4E21-A156-31D8D7E1528E}" destId="{A109DB84-F39F-44B5-AF3F-63C15868B594}" srcOrd="0" destOrd="0" presId="urn:microsoft.com/office/officeart/2008/layout/VerticalCurvedList"/>
    <dgm:cxn modelId="{A9ED3D59-5DA5-4983-86D0-CD6DFA410777}" type="presParOf" srcId="{235739E0-A1C8-4A5B-93CE-448CCBDCF696}" destId="{8B374A4B-2D6F-4E81-B114-796ED7A04B94}" srcOrd="3" destOrd="0" presId="urn:microsoft.com/office/officeart/2008/layout/VerticalCurvedList"/>
    <dgm:cxn modelId="{1FFFD91C-CAA6-4720-A9F5-777941D9DBE9}" type="presParOf" srcId="{235739E0-A1C8-4A5B-93CE-448CCBDCF696}" destId="{2042B5D1-2917-4D61-A0C5-7EB2D695EC62}" srcOrd="4" destOrd="0" presId="urn:microsoft.com/office/officeart/2008/layout/VerticalCurvedList"/>
    <dgm:cxn modelId="{456D0E24-4D5A-4214-9524-0FED7FCD1EEE}" type="presParOf" srcId="{2042B5D1-2917-4D61-A0C5-7EB2D695EC62}" destId="{9F1D9871-2881-4A75-918D-263B2E813132}" srcOrd="0" destOrd="0" presId="urn:microsoft.com/office/officeart/2008/layout/VerticalCurvedList"/>
    <dgm:cxn modelId="{7D05064D-AA89-4433-ACD0-AD6AD0C5D051}" type="presParOf" srcId="{235739E0-A1C8-4A5B-93CE-448CCBDCF696}" destId="{74626A2D-4DC4-4140-8FB3-35024AD5BE86}" srcOrd="5" destOrd="0" presId="urn:microsoft.com/office/officeart/2008/layout/VerticalCurvedList"/>
    <dgm:cxn modelId="{66710630-4971-4E3A-AC5D-E2C66599C399}" type="presParOf" srcId="{235739E0-A1C8-4A5B-93CE-448CCBDCF696}" destId="{1CA01B5A-CE02-424B-BD2C-6428884EA2EB}" srcOrd="6" destOrd="0" presId="urn:microsoft.com/office/officeart/2008/layout/VerticalCurvedList"/>
    <dgm:cxn modelId="{E41E857C-6999-4190-87A9-8355B94734AC}" type="presParOf" srcId="{1CA01B5A-CE02-424B-BD2C-6428884EA2EB}" destId="{B38A7804-D6F0-4DCC-885C-69BF38F8BAB0}" srcOrd="0" destOrd="0" presId="urn:microsoft.com/office/officeart/2008/layout/VerticalCurvedList"/>
    <dgm:cxn modelId="{1801056F-A9B6-448D-820D-EEE6D7CA9C26}" type="presParOf" srcId="{235739E0-A1C8-4A5B-93CE-448CCBDCF696}" destId="{54750BB7-22C0-4750-B334-3BF1324A10D8}" srcOrd="7" destOrd="0" presId="urn:microsoft.com/office/officeart/2008/layout/VerticalCurvedList"/>
    <dgm:cxn modelId="{04320E57-E8D9-4869-A63F-D9633BBD58AD}" type="presParOf" srcId="{235739E0-A1C8-4A5B-93CE-448CCBDCF696}" destId="{88AAF2E7-5516-4DE3-A96B-4B389C2D2A37}" srcOrd="8" destOrd="0" presId="urn:microsoft.com/office/officeart/2008/layout/VerticalCurvedList"/>
    <dgm:cxn modelId="{3D8964F2-CA18-4426-88E5-430C6C68C82D}" type="presParOf" srcId="{88AAF2E7-5516-4DE3-A96B-4B389C2D2A37}" destId="{34AEFE89-B596-47DA-A9A1-376A62340E63}" srcOrd="0" destOrd="0" presId="urn:microsoft.com/office/officeart/2008/layout/VerticalCurvedList"/>
    <dgm:cxn modelId="{0240C94F-B8BD-4F01-84DF-8A4420148C35}" type="presParOf" srcId="{235739E0-A1C8-4A5B-93CE-448CCBDCF696}" destId="{FEE6176F-01B1-498F-9309-1CF6D03B2166}" srcOrd="9" destOrd="0" presId="urn:microsoft.com/office/officeart/2008/layout/VerticalCurvedList"/>
    <dgm:cxn modelId="{DD40D1AF-B810-4CAD-91D7-85B3AEB9F565}" type="presParOf" srcId="{235739E0-A1C8-4A5B-93CE-448CCBDCF696}" destId="{95C9C638-A31D-428E-8B17-9E9327CEC35C}" srcOrd="10" destOrd="0" presId="urn:microsoft.com/office/officeart/2008/layout/VerticalCurvedList"/>
    <dgm:cxn modelId="{DE35FDFC-860C-484E-9E07-388E344D1958}" type="presParOf" srcId="{95C9C638-A31D-428E-8B17-9E9327CEC35C}" destId="{AA9B156E-D3AB-4E85-B8A0-87A6F25D4C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Validação do PIDF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 dirty="0"/>
            <a:t>Identificação do sistema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Implementação do Controlo Ótimo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pPr>
            <a:buFont typeface="+mj-lt"/>
            <a:buAutoNum type="arabicPeriod"/>
          </a:pPr>
          <a:r>
            <a:rPr lang="pt-PT" dirty="0"/>
            <a:t>Validação do Controlo Ótimo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dirty="0"/>
            <a:t>Identificação em espaço de estados</a:t>
          </a:r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 dirty="0"/>
            <a:t>Avaliação de desempenho dos 3 métodos de controlo</a:t>
          </a:r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dirty="0"/>
            <a:t> Avaliação para 10 sismos </a:t>
          </a:r>
          <a:r>
            <a:rPr lang="pt-PT" dirty="0" err="1"/>
            <a:t>benchmark</a:t>
          </a:r>
          <a:endParaRPr lang="pt-PT" b="1" dirty="0"/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1F2A775B-E4BC-4EB6-992F-9D5FBB17E1D2}">
      <dgm:prSet phldrT="[Texto]" phldr="0"/>
      <dgm:spPr/>
      <dgm:t>
        <a:bodyPr/>
        <a:lstStyle/>
        <a:p>
          <a:r>
            <a:rPr lang="pt-PT" dirty="0"/>
            <a:t>Redação da tese</a:t>
          </a:r>
        </a:p>
      </dgm:t>
    </dgm:pt>
    <dgm:pt modelId="{5150C833-5835-4558-AD8D-6132CD81DB83}" type="parTrans" cxnId="{05C51146-2166-4B8E-A1F7-DD733F745F29}">
      <dgm:prSet/>
      <dgm:spPr/>
      <dgm:t>
        <a:bodyPr/>
        <a:lstStyle/>
        <a:p>
          <a:endParaRPr lang="pt-PT"/>
        </a:p>
      </dgm:t>
    </dgm:pt>
    <dgm:pt modelId="{8CC5718C-F7F3-4966-8C8A-D6669E5ECA9F}" type="sibTrans" cxnId="{05C51146-2166-4B8E-A1F7-DD733F745F29}">
      <dgm:prSet/>
      <dgm:spPr/>
      <dgm:t>
        <a:bodyPr/>
        <a:lstStyle/>
        <a:p>
          <a:endParaRPr lang="pt-PT"/>
        </a:p>
      </dgm:t>
    </dgm:pt>
    <dgm:pt modelId="{0F54AA2A-07D5-48C2-8F08-7A46A72B2C10}">
      <dgm:prSet phldrT="[Texto]" phldr="0"/>
      <dgm:spPr/>
      <dgm:t>
        <a:bodyPr/>
        <a:lstStyle/>
        <a:p>
          <a:r>
            <a:rPr lang="pt-PT" dirty="0"/>
            <a:t>Preparação do documento escrito da tese, artigo, e apresentação oral</a:t>
          </a:r>
        </a:p>
      </dgm:t>
    </dgm:pt>
    <dgm:pt modelId="{B23F75FC-B89D-4DAF-9B98-B674B58CF689}" type="parTrans" cxnId="{4C43B29B-E7F7-4B5F-A524-AE26D0F22BED}">
      <dgm:prSet/>
      <dgm:spPr/>
      <dgm:t>
        <a:bodyPr/>
        <a:lstStyle/>
        <a:p>
          <a:endParaRPr lang="pt-PT"/>
        </a:p>
      </dgm:t>
    </dgm:pt>
    <dgm:pt modelId="{48E454EA-867F-4B9A-BD24-4095F3C17FA8}" type="sibTrans" cxnId="{4C43B29B-E7F7-4B5F-A524-AE26D0F22BED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dirty="0"/>
            <a:t>Modificação do programa de controlo de mesa sísmica: realizar as modificações necessárias ao nivel da FPGA, Real-Time </a:t>
          </a:r>
          <a:r>
            <a:rPr lang="pt-PT" dirty="0" err="1"/>
            <a:t>Host</a:t>
          </a:r>
          <a:r>
            <a:rPr lang="pt-PT" dirty="0"/>
            <a:t>, e interface homem-máquina</a:t>
          </a:r>
          <a:endParaRPr lang="pt-PT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8BE49667-089B-4AA5-9CFA-CAA7398F5D73}">
      <dgm:prSet phldrT="[Texto]" phldr="0"/>
      <dgm:spPr/>
      <dgm:t>
        <a:bodyPr/>
        <a:lstStyle/>
        <a:p>
          <a:r>
            <a:rPr lang="pt-PT" dirty="0"/>
            <a:t>Sintetização do observador de estados e ganhos do controlador</a:t>
          </a:r>
        </a:p>
      </dgm:t>
    </dgm:pt>
    <dgm:pt modelId="{FC746ABA-E360-4D20-8658-75ECA189F294}" type="parTrans" cxnId="{E5F98D66-0D5D-4F14-8D1F-EA9F8D036484}">
      <dgm:prSet/>
      <dgm:spPr/>
      <dgm:t>
        <a:bodyPr/>
        <a:lstStyle/>
        <a:p>
          <a:endParaRPr lang="pt-PT"/>
        </a:p>
      </dgm:t>
    </dgm:pt>
    <dgm:pt modelId="{CE479375-ABF6-4632-BAE7-C481DEC06588}" type="sibTrans" cxnId="{E5F98D66-0D5D-4F14-8D1F-EA9F8D036484}">
      <dgm:prSet/>
      <dgm:spPr/>
      <dgm:t>
        <a:bodyPr/>
        <a:lstStyle/>
        <a:p>
          <a:endParaRPr lang="pt-PT"/>
        </a:p>
      </dgm:t>
    </dgm:pt>
    <dgm:pt modelId="{0E4E7D8F-C956-420E-9795-3E9A2C6BC090}">
      <dgm:prSet phldrT="[Texto]" phldr="0"/>
      <dgm:spPr/>
      <dgm:t>
        <a:bodyPr/>
        <a:lstStyle/>
        <a:p>
          <a:r>
            <a:rPr lang="pt-PT" dirty="0"/>
            <a:t>Afinação dos parâmetros de otimização</a:t>
          </a:r>
        </a:p>
      </dgm:t>
    </dgm:pt>
    <dgm:pt modelId="{B2A6AB79-1AF5-428B-84D3-7D82D1A72353}" type="parTrans" cxnId="{625E5DEA-FE37-451F-90FA-D733969B83AE}">
      <dgm:prSet/>
      <dgm:spPr/>
      <dgm:t>
        <a:bodyPr/>
        <a:lstStyle/>
        <a:p>
          <a:endParaRPr lang="pt-PT"/>
        </a:p>
      </dgm:t>
    </dgm:pt>
    <dgm:pt modelId="{B6A6314A-B694-4BAD-A8D1-6BC8D863900B}" type="sibTrans" cxnId="{625E5DEA-FE37-451F-90FA-D733969B83AE}">
      <dgm:prSet/>
      <dgm:spPr/>
      <dgm:t>
        <a:bodyPr/>
        <a:lstStyle/>
        <a:p>
          <a:endParaRPr lang="pt-PT"/>
        </a:p>
      </dgm:t>
    </dgm:pt>
    <dgm:pt modelId="{B166EB27-3710-4E72-B987-9FEDA365D7D5}">
      <dgm:prSet phldrT="[Texto]"/>
      <dgm:spPr/>
      <dgm:t>
        <a:bodyPr/>
        <a:lstStyle/>
        <a:p>
          <a:r>
            <a:rPr lang="pt-PT" dirty="0"/>
            <a:t>Sintetização de ganhos otimizados</a:t>
          </a:r>
        </a:p>
      </dgm:t>
    </dgm:pt>
    <dgm:pt modelId="{6491B515-0679-49DA-8D4F-555FD62BB244}" type="parTrans" cxnId="{B54A3D8D-133F-483E-BD10-99AAED30AE28}">
      <dgm:prSet/>
      <dgm:spPr/>
      <dgm:t>
        <a:bodyPr/>
        <a:lstStyle/>
        <a:p>
          <a:endParaRPr lang="pt-PT"/>
        </a:p>
      </dgm:t>
    </dgm:pt>
    <dgm:pt modelId="{0111379B-B041-4EF4-9CB7-6BC0F50FBBFE}" type="sibTrans" cxnId="{B54A3D8D-133F-483E-BD10-99AAED30AE28}">
      <dgm:prSet/>
      <dgm:spPr/>
      <dgm:t>
        <a:bodyPr/>
        <a:lstStyle/>
        <a:p>
          <a:endParaRPr lang="pt-PT"/>
        </a:p>
      </dgm:t>
    </dgm:pt>
    <dgm:pt modelId="{B6B710C8-1630-423F-8FB3-3717B80E4DC3}">
      <dgm:prSet phldrT="[Texto]"/>
      <dgm:spPr/>
      <dgm:t>
        <a:bodyPr/>
        <a:lstStyle/>
        <a:p>
          <a:r>
            <a:rPr lang="pt-PT" dirty="0"/>
            <a:t>Afinação dos parâmetros de otimização (opções do algoritmo)</a:t>
          </a:r>
        </a:p>
      </dgm:t>
    </dgm:pt>
    <dgm:pt modelId="{8A84599C-A1BE-46B8-AEE5-7993038BA145}" type="parTrans" cxnId="{50B37796-73C9-4177-AB4C-98AB2FAF3000}">
      <dgm:prSet/>
      <dgm:spPr/>
      <dgm:t>
        <a:bodyPr/>
        <a:lstStyle/>
        <a:p>
          <a:endParaRPr lang="pt-PT"/>
        </a:p>
      </dgm:t>
    </dgm:pt>
    <dgm:pt modelId="{B5144AF0-6BB3-4EF5-A8C5-B124EB999FA7}" type="sibTrans" cxnId="{50B37796-73C9-4177-AB4C-98AB2FAF3000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5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5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5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5">
        <dgm:presLayoutVars>
          <dgm:bulletEnabled val="1"/>
        </dgm:presLayoutVars>
      </dgm:prSet>
      <dgm:spPr/>
    </dgm:pt>
    <dgm:pt modelId="{E0B0E675-D2A0-4ED5-B651-9D7F6B8604C0}" type="pres">
      <dgm:prSet presAssocID="{1F2A775B-E4BC-4EB6-992F-9D5FBB17E1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502397-4547-47A3-AB14-71AC74157E8F}" type="pres">
      <dgm:prSet presAssocID="{1F2A775B-E4BC-4EB6-992F-9D5FBB17E1D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14574311-FDAF-4FA9-B0F6-D6AF0C93F59A}" type="presOf" srcId="{3A88DDA5-8A78-4B6E-B0CD-A1ECD8F2EFBA}" destId="{C44EFE5A-958C-4428-8D79-E3E67BB5DE8E}" srcOrd="0" destOrd="0" presId="urn:microsoft.com/office/officeart/2005/8/layout/vList2"/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FCAD2361-4AC5-4597-A12B-676EA98527ED}" type="presOf" srcId="{A38781F9-508C-45EC-8D77-423012937D5C}" destId="{B0B55686-27AA-4AFC-AF42-56D1A36DAF63}" srcOrd="0" destOrd="0" presId="urn:microsoft.com/office/officeart/2005/8/layout/vList2"/>
    <dgm:cxn modelId="{05C51146-2166-4B8E-A1F7-DD733F745F29}" srcId="{DEC70C3E-51BE-40BD-AE10-B1CA92FD4599}" destId="{1F2A775B-E4BC-4EB6-992F-9D5FBB17E1D2}" srcOrd="4" destOrd="0" parTransId="{5150C833-5835-4558-AD8D-6132CD81DB83}" sibTransId="{8CC5718C-F7F3-4966-8C8A-D6669E5ECA9F}"/>
    <dgm:cxn modelId="{E5F98D66-0D5D-4F14-8D1F-EA9F8D036484}" srcId="{3A88DDA5-8A78-4B6E-B0CD-A1ECD8F2EFBA}" destId="{8BE49667-089B-4AA5-9CFA-CAA7398F5D73}" srcOrd="1" destOrd="0" parTransId="{FC746ABA-E360-4D20-8658-75ECA189F294}" sibTransId="{CE479375-ABF6-4632-BAE7-C481DEC06588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16336C5A-6076-4C1C-AD24-DDF5345DD648}" type="presOf" srcId="{B166EB27-3710-4E72-B987-9FEDA365D7D5}" destId="{FC877B25-13E3-41F5-82F5-838C7DC9DF4B}" srcOrd="0" destOrd="1" presId="urn:microsoft.com/office/officeart/2005/8/layout/vList2"/>
    <dgm:cxn modelId="{B54A3D8D-133F-483E-BD10-99AAED30AE28}" srcId="{AA75D6C5-1A5C-4A3D-AB88-3FB62B02CCE9}" destId="{B166EB27-3710-4E72-B987-9FEDA365D7D5}" srcOrd="1" destOrd="0" parTransId="{6491B515-0679-49DA-8D4F-555FD62BB244}" sibTransId="{0111379B-B041-4EF4-9CB7-6BC0F50FBBFE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50B37796-73C9-4177-AB4C-98AB2FAF3000}" srcId="{AA75D6C5-1A5C-4A3D-AB88-3FB62B02CCE9}" destId="{B6B710C8-1630-423F-8FB3-3717B80E4DC3}" srcOrd="2" destOrd="0" parTransId="{8A84599C-A1BE-46B8-AEE5-7993038BA145}" sibTransId="{B5144AF0-6BB3-4EF5-A8C5-B124EB999FA7}"/>
    <dgm:cxn modelId="{4C43B29B-E7F7-4B5F-A524-AE26D0F22BED}" srcId="{1F2A775B-E4BC-4EB6-992F-9D5FBB17E1D2}" destId="{0F54AA2A-07D5-48C2-8F08-7A46A72B2C10}" srcOrd="0" destOrd="0" parTransId="{B23F75FC-B89D-4DAF-9B98-B674B58CF689}" sibTransId="{48E454EA-867F-4B9A-BD24-4095F3C17FA8}"/>
    <dgm:cxn modelId="{077FC19C-A81B-49CE-BB2A-05BFA8920DA0}" type="presOf" srcId="{0F54AA2A-07D5-48C2-8F08-7A46A72B2C10}" destId="{B4502397-4547-47A3-AB14-71AC74157E8F}" srcOrd="0" destOrd="0" presId="urn:microsoft.com/office/officeart/2005/8/layout/vList2"/>
    <dgm:cxn modelId="{109DE7A8-9B41-42C3-9414-0FD371AF123F}" type="presOf" srcId="{8BE49667-089B-4AA5-9CFA-CAA7398F5D73}" destId="{6D3AE975-A973-480B-8FBB-CB140F194C5F}" srcOrd="0" destOrd="1" presId="urn:microsoft.com/office/officeart/2005/8/layout/vList2"/>
    <dgm:cxn modelId="{2137A9B6-E52D-4381-A63F-E0A0F0C73B82}" type="presOf" srcId="{F9B4DBFC-F163-4E8F-A34D-7F6DBBF5FA1E}" destId="{BEAA457A-5B36-406C-9E7B-C53A11C38865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A6752AD9-24EB-4478-9B55-35FC340C0FB6}" type="presOf" srcId="{0E4E7D8F-C956-420E-9795-3E9A2C6BC090}" destId="{6D3AE975-A973-480B-8FBB-CB140F194C5F}" srcOrd="0" destOrd="2" presId="urn:microsoft.com/office/officeart/2005/8/layout/vList2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5E5DEA-FE37-451F-90FA-D733969B83AE}" srcId="{3A88DDA5-8A78-4B6E-B0CD-A1ECD8F2EFBA}" destId="{0E4E7D8F-C956-420E-9795-3E9A2C6BC090}" srcOrd="2" destOrd="0" parTransId="{B2A6AB79-1AF5-428B-84D3-7D82D1A72353}" sibTransId="{B6A6314A-B694-4BAD-A8D1-6BC8D863900B}"/>
    <dgm:cxn modelId="{E8EE28ED-5103-49E3-B63B-FD8ADC987061}" type="presOf" srcId="{89512ECD-474C-4035-929B-EE3A275C9137}" destId="{6D3AE975-A973-480B-8FBB-CB140F194C5F}" srcOrd="0" destOrd="0" presId="urn:microsoft.com/office/officeart/2005/8/layout/vList2"/>
    <dgm:cxn modelId="{C8EEB5EF-23A3-472E-B8A6-2AF56995E19E}" type="presOf" srcId="{1F2A775B-E4BC-4EB6-992F-9D5FBB17E1D2}" destId="{E0B0E675-D2A0-4ED5-B651-9D7F6B8604C0}" srcOrd="0" destOrd="0" presId="urn:microsoft.com/office/officeart/2005/8/layout/vList2"/>
    <dgm:cxn modelId="{83147CFF-EEC1-4E39-BA64-E680AA12C9EA}" type="presOf" srcId="{B6B710C8-1630-423F-8FB3-3717B80E4DC3}" destId="{FC877B25-13E3-41F5-82F5-838C7DC9DF4B}" srcOrd="0" destOrd="2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  <dgm:cxn modelId="{9B6D8BD3-DB39-4628-AC49-3A7721953F05}" type="presParOf" srcId="{19E5145D-3C52-48FA-9FE9-CBB409F23318}" destId="{C44EFE5A-958C-4428-8D79-E3E67BB5DE8E}" srcOrd="4" destOrd="0" presId="urn:microsoft.com/office/officeart/2005/8/layout/vList2"/>
    <dgm:cxn modelId="{9F101DDD-6868-4245-868E-F84531699A62}" type="presParOf" srcId="{19E5145D-3C52-48FA-9FE9-CBB409F23318}" destId="{6D3AE975-A973-480B-8FBB-CB140F194C5F}" srcOrd="5" destOrd="0" presId="urn:microsoft.com/office/officeart/2005/8/layout/vList2"/>
    <dgm:cxn modelId="{50CB4C8D-EB75-438B-92AA-4C00AFA2DFF6}" type="presParOf" srcId="{19E5145D-3C52-48FA-9FE9-CBB409F23318}" destId="{BEAA457A-5B36-406C-9E7B-C53A11C38865}" srcOrd="6" destOrd="0" presId="urn:microsoft.com/office/officeart/2005/8/layout/vList2"/>
    <dgm:cxn modelId="{63DE7C50-6B8C-43DF-A723-76001283142A}" type="presParOf" srcId="{19E5145D-3C52-48FA-9FE9-CBB409F23318}" destId="{B0B55686-27AA-4AFC-AF42-56D1A36DAF63}" srcOrd="7" destOrd="0" presId="urn:microsoft.com/office/officeart/2005/8/layout/vList2"/>
    <dgm:cxn modelId="{76FC10B9-CB60-42AA-A996-5034C8B2E00B}" type="presParOf" srcId="{19E5145D-3C52-48FA-9FE9-CBB409F23318}" destId="{E0B0E675-D2A0-4ED5-B651-9D7F6B8604C0}" srcOrd="8" destOrd="0" presId="urn:microsoft.com/office/officeart/2005/8/layout/vList2"/>
    <dgm:cxn modelId="{6F448212-9D8C-43D0-9ED3-7CABA147339A}" type="presParOf" srcId="{19E5145D-3C52-48FA-9FE9-CBB409F23318}" destId="{B4502397-4547-47A3-AB14-71AC74157E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Instalação Experimental ST1D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 b="1" dirty="0"/>
            <a:t>Colocação em serviço da plataforma sísmica uniaxial (ST1D) </a:t>
          </a:r>
          <a:endParaRPr lang="pt-PT" dirty="0"/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Implementar Estratégias de Controlo (ST1D)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b="1" dirty="0"/>
            <a:t>Método LNEC</a:t>
          </a:r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182E7B3E-89D4-4254-99C5-64FB79B1EDBB}">
      <dgm:prSet phldrT="[Texto]" phldr="0"/>
      <dgm:spPr/>
      <dgm:t>
        <a:bodyPr/>
        <a:lstStyle/>
        <a:p>
          <a:r>
            <a:rPr lang="pt-PT" b="1"/>
            <a:t>PIDF</a:t>
          </a:r>
          <a:endParaRPr lang="pt-PT" b="1" dirty="0"/>
        </a:p>
      </dgm:t>
    </dgm:pt>
    <dgm:pt modelId="{548C09D6-FB54-4AEA-9FBE-80231DB58B13}" type="parTrans" cxnId="{5BF8D4CF-C710-4565-8385-A13449292CC4}">
      <dgm:prSet/>
      <dgm:spPr/>
      <dgm:t>
        <a:bodyPr/>
        <a:lstStyle/>
        <a:p>
          <a:endParaRPr lang="pt-PT"/>
        </a:p>
      </dgm:t>
    </dgm:pt>
    <dgm:pt modelId="{06ED5B71-F6B0-4CC6-A8A1-53DF6D0907F8}" type="sibTrans" cxnId="{5BF8D4CF-C710-4565-8385-A13449292CC4}">
      <dgm:prSet/>
      <dgm:spPr/>
      <dgm:t>
        <a:bodyPr/>
        <a:lstStyle/>
        <a:p>
          <a:endParaRPr lang="pt-PT"/>
        </a:p>
      </dgm:t>
    </dgm:pt>
    <dgm:pt modelId="{682921D1-F841-4823-A6BB-0338FC4F4923}">
      <dgm:prSet phldrT="[Texto]" phldr="0"/>
      <dgm:spPr/>
      <dgm:t>
        <a:bodyPr/>
        <a:lstStyle/>
        <a:p>
          <a:r>
            <a:rPr lang="pt-PT" b="1" dirty="0"/>
            <a:t>Controlo Ótimo</a:t>
          </a:r>
        </a:p>
      </dgm:t>
    </dgm:pt>
    <dgm:pt modelId="{45835346-67AA-44F3-9B94-B5D20DE22065}" type="parTrans" cxnId="{A42B1929-F357-4FE1-A313-ECA5032A5C34}">
      <dgm:prSet/>
      <dgm:spPr/>
      <dgm:t>
        <a:bodyPr/>
        <a:lstStyle/>
        <a:p>
          <a:endParaRPr lang="pt-PT"/>
        </a:p>
      </dgm:t>
    </dgm:pt>
    <dgm:pt modelId="{9694CB49-12E3-4BE0-81BB-F1FEDD1537FD}" type="sibTrans" cxnId="{A42B1929-F357-4FE1-A313-ECA5032A5C34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r>
            <a:rPr lang="pt-PT" dirty="0"/>
            <a:t>Avaliação de Desempenho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b="1" dirty="0"/>
            <a:t>Avaliar desempenho dos 3 métodos de controlo para uma seleção de sismos (</a:t>
          </a:r>
          <a:r>
            <a:rPr lang="pt-PT" b="1" dirty="0" err="1"/>
            <a:t>benchmark</a:t>
          </a:r>
          <a:r>
            <a:rPr lang="pt-PT" b="1" dirty="0"/>
            <a:t>)</a:t>
          </a:r>
          <a:endParaRPr lang="pt-PT" dirty="0"/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/>
            <a:t>Report</a:t>
          </a:r>
          <a:endParaRPr lang="pt-PT" dirty="0"/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b="1" dirty="0"/>
            <a:t>Preparar relatório da atividade realizada</a:t>
          </a:r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DE665F0F-4502-43E7-8971-7DBBB3F0251E}">
      <dgm:prSet phldrT="[Texto]" phldr="0"/>
      <dgm:spPr/>
      <dgm:t>
        <a:bodyPr/>
        <a:lstStyle/>
        <a:p>
          <a:r>
            <a:rPr lang="pt-PT" b="1" dirty="0"/>
            <a:t>Manual de utilização e operação da plataforma sísmica</a:t>
          </a:r>
          <a:endParaRPr lang="pt-PT" dirty="0"/>
        </a:p>
      </dgm:t>
    </dgm:pt>
    <dgm:pt modelId="{C6D8FCCA-84FA-41E5-A7C7-4D2454AD0E95}" type="parTrans" cxnId="{7706292A-9712-48B5-ABD2-3AF43D4D9F88}">
      <dgm:prSet/>
      <dgm:spPr/>
      <dgm:t>
        <a:bodyPr/>
        <a:lstStyle/>
        <a:p>
          <a:endParaRPr lang="pt-PT"/>
        </a:p>
      </dgm:t>
    </dgm:pt>
    <dgm:pt modelId="{52FBADFB-12FF-4C6D-AD8B-27D8E9323087}" type="sibTrans" cxnId="{7706292A-9712-48B5-ABD2-3AF43D4D9F88}">
      <dgm:prSet/>
      <dgm:spPr/>
      <dgm:t>
        <a:bodyPr/>
        <a:lstStyle/>
        <a:p>
          <a:endParaRPr lang="pt-PT"/>
        </a:p>
      </dgm:t>
    </dgm:pt>
    <dgm:pt modelId="{1F2A775B-E4BC-4EB6-992F-9D5FBB17E1D2}">
      <dgm:prSet phldrT="[Texto]" phldr="0"/>
      <dgm:spPr/>
      <dgm:t>
        <a:bodyPr/>
        <a:lstStyle/>
        <a:p>
          <a:r>
            <a:rPr lang="pt-PT"/>
            <a:t>Novas Estratégias</a:t>
          </a:r>
          <a:endParaRPr lang="pt-PT" dirty="0"/>
        </a:p>
      </dgm:t>
    </dgm:pt>
    <dgm:pt modelId="{5150C833-5835-4558-AD8D-6132CD81DB83}" type="parTrans" cxnId="{05C51146-2166-4B8E-A1F7-DD733F745F29}">
      <dgm:prSet/>
      <dgm:spPr/>
      <dgm:t>
        <a:bodyPr/>
        <a:lstStyle/>
        <a:p>
          <a:endParaRPr lang="pt-PT"/>
        </a:p>
      </dgm:t>
    </dgm:pt>
    <dgm:pt modelId="{8CC5718C-F7F3-4966-8C8A-D6669E5ECA9F}" type="sibTrans" cxnId="{05C51146-2166-4B8E-A1F7-DD733F745F29}">
      <dgm:prSet/>
      <dgm:spPr/>
      <dgm:t>
        <a:bodyPr/>
        <a:lstStyle/>
        <a:p>
          <a:endParaRPr lang="pt-PT"/>
        </a:p>
      </dgm:t>
    </dgm:pt>
    <dgm:pt modelId="{0F54AA2A-07D5-48C2-8F08-7A46A72B2C10}">
      <dgm:prSet phldrT="[Texto]" phldr="0"/>
      <dgm:spPr/>
      <dgm:t>
        <a:bodyPr/>
        <a:lstStyle/>
        <a:p>
          <a:r>
            <a:rPr lang="pt-PT" b="1" dirty="0"/>
            <a:t>Avaliar a potencialidade de utilização de uma estratégia de Controlo Preditivo</a:t>
          </a:r>
          <a:endParaRPr lang="pt-PT" dirty="0"/>
        </a:p>
      </dgm:t>
    </dgm:pt>
    <dgm:pt modelId="{B23F75FC-B89D-4DAF-9B98-B674B58CF689}" type="parTrans" cxnId="{4C43B29B-E7F7-4B5F-A524-AE26D0F22BED}">
      <dgm:prSet/>
      <dgm:spPr/>
      <dgm:t>
        <a:bodyPr/>
        <a:lstStyle/>
        <a:p>
          <a:endParaRPr lang="pt-PT"/>
        </a:p>
      </dgm:t>
    </dgm:pt>
    <dgm:pt modelId="{48E454EA-867F-4B9A-BD24-4095F3C17FA8}" type="sibTrans" cxnId="{4C43B29B-E7F7-4B5F-A524-AE26D0F22BED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5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5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5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5">
        <dgm:presLayoutVars>
          <dgm:bulletEnabled val="1"/>
        </dgm:presLayoutVars>
      </dgm:prSet>
      <dgm:spPr/>
    </dgm:pt>
    <dgm:pt modelId="{E0B0E675-D2A0-4ED5-B651-9D7F6B8604C0}" type="pres">
      <dgm:prSet presAssocID="{1F2A775B-E4BC-4EB6-992F-9D5FBB17E1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502397-4547-47A3-AB14-71AC74157E8F}" type="pres">
      <dgm:prSet presAssocID="{1F2A775B-E4BC-4EB6-992F-9D5FBB17E1D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A42B1929-F357-4FE1-A313-ECA5032A5C34}" srcId="{A7FA12D4-0DBA-4802-9571-2BF498A19A11}" destId="{682921D1-F841-4823-A6BB-0338FC4F4923}" srcOrd="2" destOrd="0" parTransId="{45835346-67AA-44F3-9B94-B5D20DE22065}" sibTransId="{9694CB49-12E3-4BE0-81BB-F1FEDD1537FD}"/>
    <dgm:cxn modelId="{7706292A-9712-48B5-ABD2-3AF43D4D9F88}" srcId="{F9B4DBFC-F163-4E8F-A34D-7F6DBBF5FA1E}" destId="{DE665F0F-4502-43E7-8971-7DBBB3F0251E}" srcOrd="1" destOrd="0" parTransId="{C6D8FCCA-84FA-41E5-A7C7-4D2454AD0E95}" sibTransId="{52FBADFB-12FF-4C6D-AD8B-27D8E9323087}"/>
    <dgm:cxn modelId="{474A782D-1908-4627-8CF3-23C2DB3F9B2F}" type="presOf" srcId="{A38781F9-508C-45EC-8D77-423012937D5C}" destId="{B0B55686-27AA-4AFC-AF42-56D1A36DAF63}" srcOrd="0" destOrd="0" presId="urn:microsoft.com/office/officeart/2005/8/layout/vList2"/>
    <dgm:cxn modelId="{B0EE9B2E-56ED-44A5-ACB5-0E2C9F2C8647}" type="presOf" srcId="{DE665F0F-4502-43E7-8971-7DBBB3F0251E}" destId="{B0B55686-27AA-4AFC-AF42-56D1A36DAF63}" srcOrd="0" destOrd="1" presId="urn:microsoft.com/office/officeart/2005/8/layout/vList2"/>
    <dgm:cxn modelId="{2F7E623C-C8E8-4EE9-BFE9-5200D351B40F}" type="presOf" srcId="{0F54AA2A-07D5-48C2-8F08-7A46A72B2C10}" destId="{B4502397-4547-47A3-AB14-71AC74157E8F}" srcOrd="0" destOrd="0" presId="urn:microsoft.com/office/officeart/2005/8/layout/vList2"/>
    <dgm:cxn modelId="{50CE7C3C-A7C1-41FC-8A49-AA4D1CCB2218}" type="presOf" srcId="{AA75D6C5-1A5C-4A3D-AB88-3FB62B02CCE9}" destId="{DD341EE2-384C-463B-B877-CB193F1B4B99}" srcOrd="0" destOrd="0" presId="urn:microsoft.com/office/officeart/2005/8/layout/vList2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05C51146-2166-4B8E-A1F7-DD733F745F29}" srcId="{DEC70C3E-51BE-40BD-AE10-B1CA92FD4599}" destId="{1F2A775B-E4BC-4EB6-992F-9D5FBB17E1D2}" srcOrd="4" destOrd="0" parTransId="{5150C833-5835-4558-AD8D-6132CD81DB83}" sibTransId="{8CC5718C-F7F3-4966-8C8A-D6669E5ECA9F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A5EDE670-2699-4643-AF07-CC51E4AC2022}" type="presOf" srcId="{43BFBAF1-6B61-49FD-ADDE-1C626DFA58FD}" destId="{CC5546B5-B3FF-41BB-B6DE-A976B6979185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021B3E57-73E3-4278-834B-F22A6254AF0F}" type="presOf" srcId="{89512ECD-474C-4035-929B-EE3A275C9137}" destId="{6D3AE975-A973-480B-8FBB-CB140F194C5F}" srcOrd="0" destOrd="0" presId="urn:microsoft.com/office/officeart/2005/8/layout/vList2"/>
    <dgm:cxn modelId="{4C43B29B-E7F7-4B5F-A524-AE26D0F22BED}" srcId="{1F2A775B-E4BC-4EB6-992F-9D5FBB17E1D2}" destId="{0F54AA2A-07D5-48C2-8F08-7A46A72B2C10}" srcOrd="0" destOrd="0" parTransId="{B23F75FC-B89D-4DAF-9B98-B674B58CF689}" sibTransId="{48E454EA-867F-4B9A-BD24-4095F3C17FA8}"/>
    <dgm:cxn modelId="{F100CCAC-EE33-4AB3-8E1F-1F52AFE59350}" type="presOf" srcId="{BD0DA6B6-50D4-4F09-9181-000F39EF0AAA}" destId="{FC877B25-13E3-41F5-82F5-838C7DC9DF4B}" srcOrd="0" destOrd="0" presId="urn:microsoft.com/office/officeart/2005/8/layout/vList2"/>
    <dgm:cxn modelId="{95B1D7B7-74D7-478F-AF9B-CA8B7614C7E1}" type="presOf" srcId="{A7FA12D4-0DBA-4802-9571-2BF498A19A11}" destId="{A3630506-41AC-4638-89A6-FAE49F1F26D1}" srcOrd="0" destOrd="0" presId="urn:microsoft.com/office/officeart/2005/8/layout/vList2"/>
    <dgm:cxn modelId="{7003E4CA-C713-4B93-B644-00BD007B3D47}" type="presOf" srcId="{F9B4DBFC-F163-4E8F-A34D-7F6DBBF5FA1E}" destId="{BEAA457A-5B36-406C-9E7B-C53A11C38865}" srcOrd="0" destOrd="0" presId="urn:microsoft.com/office/officeart/2005/8/layout/vList2"/>
    <dgm:cxn modelId="{5BF8D4CF-C710-4565-8385-A13449292CC4}" srcId="{A7FA12D4-0DBA-4802-9571-2BF498A19A11}" destId="{182E7B3E-89D4-4254-99C5-64FB79B1EDBB}" srcOrd="1" destOrd="0" parTransId="{548C09D6-FB54-4AEA-9FBE-80231DB58B13}" sibTransId="{06ED5B71-F6B0-4CC6-A8A1-53DF6D0907F8}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8A89FCD8-61B3-40EE-9EF9-614426BC8B93}" type="presOf" srcId="{182E7B3E-89D4-4254-99C5-64FB79B1EDBB}" destId="{CC5546B5-B3FF-41BB-B6DE-A976B6979185}" srcOrd="0" destOrd="1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922BEB-4081-406F-B721-3D8D80AAE43B}" type="presOf" srcId="{3A88DDA5-8A78-4B6E-B0CD-A1ECD8F2EFBA}" destId="{C44EFE5A-958C-4428-8D79-E3E67BB5DE8E}" srcOrd="0" destOrd="0" presId="urn:microsoft.com/office/officeart/2005/8/layout/vList2"/>
    <dgm:cxn modelId="{944795EE-C98B-44B5-8A32-2635810FCD7A}" type="presOf" srcId="{682921D1-F841-4823-A6BB-0338FC4F4923}" destId="{CC5546B5-B3FF-41BB-B6DE-A976B6979185}" srcOrd="0" destOrd="2" presId="urn:microsoft.com/office/officeart/2005/8/layout/vList2"/>
    <dgm:cxn modelId="{89E745F0-2873-4DD3-9783-A167276EFDD8}" type="presOf" srcId="{1F2A775B-E4BC-4EB6-992F-9D5FBB17E1D2}" destId="{E0B0E675-D2A0-4ED5-B651-9D7F6B8604C0}" srcOrd="0" destOrd="0" presId="urn:microsoft.com/office/officeart/2005/8/layout/vList2"/>
    <dgm:cxn modelId="{CDDEA138-4513-403B-9B1D-D9D87C05AFEC}" type="presParOf" srcId="{19E5145D-3C52-48FA-9FE9-CBB409F23318}" destId="{DD341EE2-384C-463B-B877-CB193F1B4B99}" srcOrd="0" destOrd="0" presId="urn:microsoft.com/office/officeart/2005/8/layout/vList2"/>
    <dgm:cxn modelId="{707E4313-2EF4-44AA-8A28-52306EE962F8}" type="presParOf" srcId="{19E5145D-3C52-48FA-9FE9-CBB409F23318}" destId="{FC877B25-13E3-41F5-82F5-838C7DC9DF4B}" srcOrd="1" destOrd="0" presId="urn:microsoft.com/office/officeart/2005/8/layout/vList2"/>
    <dgm:cxn modelId="{65F240DC-1FFF-444C-A9C1-4A2E104F3380}" type="presParOf" srcId="{19E5145D-3C52-48FA-9FE9-CBB409F23318}" destId="{A3630506-41AC-4638-89A6-FAE49F1F26D1}" srcOrd="2" destOrd="0" presId="urn:microsoft.com/office/officeart/2005/8/layout/vList2"/>
    <dgm:cxn modelId="{3A17D93D-64B9-4F1B-B120-97E7615CB43B}" type="presParOf" srcId="{19E5145D-3C52-48FA-9FE9-CBB409F23318}" destId="{CC5546B5-B3FF-41BB-B6DE-A976B6979185}" srcOrd="3" destOrd="0" presId="urn:microsoft.com/office/officeart/2005/8/layout/vList2"/>
    <dgm:cxn modelId="{91F4921D-31BB-46FC-A5F1-64FDAB83BB50}" type="presParOf" srcId="{19E5145D-3C52-48FA-9FE9-CBB409F23318}" destId="{C44EFE5A-958C-4428-8D79-E3E67BB5DE8E}" srcOrd="4" destOrd="0" presId="urn:microsoft.com/office/officeart/2005/8/layout/vList2"/>
    <dgm:cxn modelId="{083E60CB-0C97-4208-B7BA-ADB47D6F94A4}" type="presParOf" srcId="{19E5145D-3C52-48FA-9FE9-CBB409F23318}" destId="{6D3AE975-A973-480B-8FBB-CB140F194C5F}" srcOrd="5" destOrd="0" presId="urn:microsoft.com/office/officeart/2005/8/layout/vList2"/>
    <dgm:cxn modelId="{8F302801-6A04-4102-9015-F0B51CFF0637}" type="presParOf" srcId="{19E5145D-3C52-48FA-9FE9-CBB409F23318}" destId="{BEAA457A-5B36-406C-9E7B-C53A11C38865}" srcOrd="6" destOrd="0" presId="urn:microsoft.com/office/officeart/2005/8/layout/vList2"/>
    <dgm:cxn modelId="{759C1A2B-671A-433C-A38A-6D2A0535D32E}" type="presParOf" srcId="{19E5145D-3C52-48FA-9FE9-CBB409F23318}" destId="{B0B55686-27AA-4AFC-AF42-56D1A36DAF63}" srcOrd="7" destOrd="0" presId="urn:microsoft.com/office/officeart/2005/8/layout/vList2"/>
    <dgm:cxn modelId="{093A5123-94EC-48AC-B13C-464A38900F27}" type="presParOf" srcId="{19E5145D-3C52-48FA-9FE9-CBB409F23318}" destId="{E0B0E675-D2A0-4ED5-B651-9D7F6B8604C0}" srcOrd="8" destOrd="0" presId="urn:microsoft.com/office/officeart/2005/8/layout/vList2"/>
    <dgm:cxn modelId="{483E81A6-A836-4E6F-B60A-1852C8213DC3}" type="presParOf" srcId="{19E5145D-3C52-48FA-9FE9-CBB409F23318}" destId="{B4502397-4547-47A3-AB14-71AC74157E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404293" y="267275"/>
          <a:ext cx="8137762" cy="534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Introdução</a:t>
          </a:r>
        </a:p>
      </dsp:txBody>
      <dsp:txXfrm>
        <a:off x="404293" y="267275"/>
        <a:ext cx="8137762" cy="534893"/>
      </dsp:txXfrm>
    </dsp:sp>
    <dsp:sp modelId="{A109DB84-F39F-44B5-AF3F-63C15868B594}">
      <dsp:nvSpPr>
        <dsp:cNvPr id="0" name=""/>
        <dsp:cNvSpPr/>
      </dsp:nvSpPr>
      <dsp:spPr>
        <a:xfrm>
          <a:off x="69984" y="200414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87582" y="1069360"/>
          <a:ext cx="7754473" cy="534893"/>
        </a:xfrm>
        <a:prstGeom prst="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Modelação</a:t>
          </a:r>
        </a:p>
      </dsp:txBody>
      <dsp:txXfrm>
        <a:off x="787582" y="1069360"/>
        <a:ext cx="7754473" cy="534893"/>
      </dsp:txXfrm>
    </dsp:sp>
    <dsp:sp modelId="{9F1D9871-2881-4A75-918D-263B2E813132}">
      <dsp:nvSpPr>
        <dsp:cNvPr id="0" name=""/>
        <dsp:cNvSpPr/>
      </dsp:nvSpPr>
      <dsp:spPr>
        <a:xfrm>
          <a:off x="453273" y="1002498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97575"/>
              <a:satOff val="3751"/>
              <a:lumOff val="6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905221" y="1871444"/>
          <a:ext cx="7636834" cy="534893"/>
        </a:xfrm>
        <a:prstGeom prst="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Estratégias de Controlo (Simulação Numérica)</a:t>
          </a:r>
        </a:p>
      </dsp:txBody>
      <dsp:txXfrm>
        <a:off x="905221" y="1871444"/>
        <a:ext cx="7636834" cy="534893"/>
      </dsp:txXfrm>
    </dsp:sp>
    <dsp:sp modelId="{B38A7804-D6F0-4DCC-885C-69BF38F8BAB0}">
      <dsp:nvSpPr>
        <dsp:cNvPr id="0" name=""/>
        <dsp:cNvSpPr/>
      </dsp:nvSpPr>
      <dsp:spPr>
        <a:xfrm>
          <a:off x="570912" y="1804582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95150"/>
              <a:satOff val="7502"/>
              <a:lumOff val="12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50BB7-22C0-4750-B334-3BF1324A10D8}">
      <dsp:nvSpPr>
        <dsp:cNvPr id="0" name=""/>
        <dsp:cNvSpPr/>
      </dsp:nvSpPr>
      <dsp:spPr>
        <a:xfrm>
          <a:off x="787582" y="2673528"/>
          <a:ext cx="7754473" cy="534893"/>
        </a:xfrm>
        <a:prstGeom prst="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Validação Experimental</a:t>
          </a:r>
        </a:p>
      </dsp:txBody>
      <dsp:txXfrm>
        <a:off x="787582" y="2673528"/>
        <a:ext cx="7754473" cy="534893"/>
      </dsp:txXfrm>
    </dsp:sp>
    <dsp:sp modelId="{34AEFE89-B596-47DA-A9A1-376A62340E63}">
      <dsp:nvSpPr>
        <dsp:cNvPr id="0" name=""/>
        <dsp:cNvSpPr/>
      </dsp:nvSpPr>
      <dsp:spPr>
        <a:xfrm>
          <a:off x="453273" y="2606667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92725"/>
              <a:satOff val="11254"/>
              <a:lumOff val="18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6176F-01B1-498F-9309-1CF6D03B2166}">
      <dsp:nvSpPr>
        <dsp:cNvPr id="0" name=""/>
        <dsp:cNvSpPr/>
      </dsp:nvSpPr>
      <dsp:spPr>
        <a:xfrm>
          <a:off x="404293" y="3475613"/>
          <a:ext cx="8137762" cy="534893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Considerações Finais</a:t>
          </a:r>
        </a:p>
      </dsp:txBody>
      <dsp:txXfrm>
        <a:off x="404293" y="3475613"/>
        <a:ext cx="8137762" cy="534893"/>
      </dsp:txXfrm>
    </dsp:sp>
    <dsp:sp modelId="{AA9B156E-D3AB-4E85-B8A0-87A6F25D4C59}">
      <dsp:nvSpPr>
        <dsp:cNvPr id="0" name=""/>
        <dsp:cNvSpPr/>
      </dsp:nvSpPr>
      <dsp:spPr>
        <a:xfrm>
          <a:off x="69984" y="3408751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78059"/>
          <a:ext cx="7963200" cy="3510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Validação do PIDF</a:t>
          </a:r>
        </a:p>
      </dsp:txBody>
      <dsp:txXfrm>
        <a:off x="17134" y="95193"/>
        <a:ext cx="7928932" cy="316732"/>
      </dsp:txXfrm>
    </dsp:sp>
    <dsp:sp modelId="{FC877B25-13E3-41F5-82F5-838C7DC9DF4B}">
      <dsp:nvSpPr>
        <dsp:cNvPr id="0" name=""/>
        <dsp:cNvSpPr/>
      </dsp:nvSpPr>
      <dsp:spPr>
        <a:xfrm>
          <a:off x="0" y="429059"/>
          <a:ext cx="7963200" cy="58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Identificação do sistema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Sintetização de ganhos otimizados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 (opções do algoritmo)</a:t>
          </a:r>
        </a:p>
      </dsp:txBody>
      <dsp:txXfrm>
        <a:off x="0" y="429059"/>
        <a:ext cx="7963200" cy="589950"/>
      </dsp:txXfrm>
    </dsp:sp>
    <dsp:sp modelId="{A3630506-41AC-4638-89A6-FAE49F1F26D1}">
      <dsp:nvSpPr>
        <dsp:cNvPr id="0" name=""/>
        <dsp:cNvSpPr/>
      </dsp:nvSpPr>
      <dsp:spPr>
        <a:xfrm>
          <a:off x="0" y="1019009"/>
          <a:ext cx="7963200" cy="351000"/>
        </a:xfrm>
        <a:prstGeom prst="round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Implementação do Controlo Ótimo</a:t>
          </a:r>
        </a:p>
      </dsp:txBody>
      <dsp:txXfrm>
        <a:off x="17134" y="1036143"/>
        <a:ext cx="7928932" cy="316732"/>
      </dsp:txXfrm>
    </dsp:sp>
    <dsp:sp modelId="{CC5546B5-B3FF-41BB-B6DE-A976B6979185}">
      <dsp:nvSpPr>
        <dsp:cNvPr id="0" name=""/>
        <dsp:cNvSpPr/>
      </dsp:nvSpPr>
      <dsp:spPr>
        <a:xfrm>
          <a:off x="0" y="1370009"/>
          <a:ext cx="7963200" cy="35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Modificação do programa de controlo de mesa sísmica: realizar as modificações necessárias ao nivel da FPGA, Real-Time </a:t>
          </a:r>
          <a:r>
            <a:rPr lang="pt-PT" sz="1200" kern="1200" dirty="0" err="1"/>
            <a:t>Host</a:t>
          </a:r>
          <a:r>
            <a:rPr lang="pt-PT" sz="1200" kern="1200" dirty="0"/>
            <a:t>, e interface homem-máquina</a:t>
          </a:r>
          <a:endParaRPr lang="pt-PT" sz="1200" b="1" kern="1200" dirty="0"/>
        </a:p>
      </dsp:txBody>
      <dsp:txXfrm>
        <a:off x="0" y="1370009"/>
        <a:ext cx="7963200" cy="357075"/>
      </dsp:txXfrm>
    </dsp:sp>
    <dsp:sp modelId="{C44EFE5A-958C-4428-8D79-E3E67BB5DE8E}">
      <dsp:nvSpPr>
        <dsp:cNvPr id="0" name=""/>
        <dsp:cNvSpPr/>
      </dsp:nvSpPr>
      <dsp:spPr>
        <a:xfrm>
          <a:off x="0" y="1727084"/>
          <a:ext cx="7963200" cy="351000"/>
        </a:xfrm>
        <a:prstGeom prst="round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1500" kern="1200" dirty="0"/>
            <a:t>Validação do Controlo Ótimo</a:t>
          </a:r>
        </a:p>
      </dsp:txBody>
      <dsp:txXfrm>
        <a:off x="17134" y="1744218"/>
        <a:ext cx="7928932" cy="316732"/>
      </dsp:txXfrm>
    </dsp:sp>
    <dsp:sp modelId="{6D3AE975-A973-480B-8FBB-CB140F194C5F}">
      <dsp:nvSpPr>
        <dsp:cNvPr id="0" name=""/>
        <dsp:cNvSpPr/>
      </dsp:nvSpPr>
      <dsp:spPr>
        <a:xfrm>
          <a:off x="0" y="2078084"/>
          <a:ext cx="7963200" cy="58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Identificação em espaço de estados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Sintetização do observador de estados e ganhos do controlador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</a:t>
          </a:r>
        </a:p>
      </dsp:txBody>
      <dsp:txXfrm>
        <a:off x="0" y="2078084"/>
        <a:ext cx="7963200" cy="589950"/>
      </dsp:txXfrm>
    </dsp:sp>
    <dsp:sp modelId="{BEAA457A-5B36-406C-9E7B-C53A11C38865}">
      <dsp:nvSpPr>
        <dsp:cNvPr id="0" name=""/>
        <dsp:cNvSpPr/>
      </dsp:nvSpPr>
      <dsp:spPr>
        <a:xfrm>
          <a:off x="0" y="2668035"/>
          <a:ext cx="7963200" cy="351000"/>
        </a:xfrm>
        <a:prstGeom prst="round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Avaliação de desempenho dos 3 métodos de controlo</a:t>
          </a:r>
        </a:p>
      </dsp:txBody>
      <dsp:txXfrm>
        <a:off x="17134" y="2685169"/>
        <a:ext cx="7928932" cy="316732"/>
      </dsp:txXfrm>
    </dsp:sp>
    <dsp:sp modelId="{B0B55686-27AA-4AFC-AF42-56D1A36DAF63}">
      <dsp:nvSpPr>
        <dsp:cNvPr id="0" name=""/>
        <dsp:cNvSpPr/>
      </dsp:nvSpPr>
      <dsp:spPr>
        <a:xfrm>
          <a:off x="0" y="3019035"/>
          <a:ext cx="79632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 Avaliação para 10 sismos </a:t>
          </a:r>
          <a:r>
            <a:rPr lang="pt-PT" sz="1200" kern="1200" dirty="0" err="1"/>
            <a:t>benchmark</a:t>
          </a:r>
          <a:endParaRPr lang="pt-PT" sz="1200" b="1" kern="1200" dirty="0"/>
        </a:p>
      </dsp:txBody>
      <dsp:txXfrm>
        <a:off x="0" y="3019035"/>
        <a:ext cx="7963200" cy="248400"/>
      </dsp:txXfrm>
    </dsp:sp>
    <dsp:sp modelId="{E0B0E675-D2A0-4ED5-B651-9D7F6B8604C0}">
      <dsp:nvSpPr>
        <dsp:cNvPr id="0" name=""/>
        <dsp:cNvSpPr/>
      </dsp:nvSpPr>
      <dsp:spPr>
        <a:xfrm>
          <a:off x="0" y="3267435"/>
          <a:ext cx="7963200" cy="35100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Redação da tese</a:t>
          </a:r>
        </a:p>
      </dsp:txBody>
      <dsp:txXfrm>
        <a:off x="17134" y="3284569"/>
        <a:ext cx="7928932" cy="316732"/>
      </dsp:txXfrm>
    </dsp:sp>
    <dsp:sp modelId="{B4502397-4547-47A3-AB14-71AC74157E8F}">
      <dsp:nvSpPr>
        <dsp:cNvPr id="0" name=""/>
        <dsp:cNvSpPr/>
      </dsp:nvSpPr>
      <dsp:spPr>
        <a:xfrm>
          <a:off x="0" y="3618435"/>
          <a:ext cx="79632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Preparação do documento escrito da tese, artigo, e apresentação oral</a:t>
          </a:r>
        </a:p>
      </dsp:txBody>
      <dsp:txXfrm>
        <a:off x="0" y="3618435"/>
        <a:ext cx="7963200" cy="248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118193"/>
          <a:ext cx="8307720" cy="374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Instalação Experimental ST1D</a:t>
          </a:r>
        </a:p>
      </dsp:txBody>
      <dsp:txXfrm>
        <a:off x="18277" y="136470"/>
        <a:ext cx="8271166" cy="337846"/>
      </dsp:txXfrm>
    </dsp:sp>
    <dsp:sp modelId="{FC877B25-13E3-41F5-82F5-838C7DC9DF4B}">
      <dsp:nvSpPr>
        <dsp:cNvPr id="0" name=""/>
        <dsp:cNvSpPr/>
      </dsp:nvSpPr>
      <dsp:spPr>
        <a:xfrm>
          <a:off x="0" y="492593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Colocação em serviço da plataforma sísmica uniaxial (ST1D) </a:t>
          </a:r>
          <a:endParaRPr lang="pt-PT" sz="1200" kern="1200" dirty="0"/>
        </a:p>
      </dsp:txBody>
      <dsp:txXfrm>
        <a:off x="0" y="492593"/>
        <a:ext cx="8307720" cy="264960"/>
      </dsp:txXfrm>
    </dsp:sp>
    <dsp:sp modelId="{A3630506-41AC-4638-89A6-FAE49F1F26D1}">
      <dsp:nvSpPr>
        <dsp:cNvPr id="0" name=""/>
        <dsp:cNvSpPr/>
      </dsp:nvSpPr>
      <dsp:spPr>
        <a:xfrm>
          <a:off x="0" y="757553"/>
          <a:ext cx="8307720" cy="374400"/>
        </a:xfrm>
        <a:prstGeom prst="round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Implementar Estratégias de Controlo (ST1D)</a:t>
          </a:r>
        </a:p>
      </dsp:txBody>
      <dsp:txXfrm>
        <a:off x="18277" y="775830"/>
        <a:ext cx="8271166" cy="337846"/>
      </dsp:txXfrm>
    </dsp:sp>
    <dsp:sp modelId="{CC5546B5-B3FF-41BB-B6DE-A976B6979185}">
      <dsp:nvSpPr>
        <dsp:cNvPr id="0" name=""/>
        <dsp:cNvSpPr/>
      </dsp:nvSpPr>
      <dsp:spPr>
        <a:xfrm>
          <a:off x="0" y="1131953"/>
          <a:ext cx="830772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Método LNEC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/>
            <a:t>PIDF</a:t>
          </a:r>
          <a:endParaRPr lang="pt-P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Controlo Ótimo</a:t>
          </a:r>
        </a:p>
      </dsp:txBody>
      <dsp:txXfrm>
        <a:off x="0" y="1131953"/>
        <a:ext cx="8307720" cy="596160"/>
      </dsp:txXfrm>
    </dsp:sp>
    <dsp:sp modelId="{C44EFE5A-958C-4428-8D79-E3E67BB5DE8E}">
      <dsp:nvSpPr>
        <dsp:cNvPr id="0" name=""/>
        <dsp:cNvSpPr/>
      </dsp:nvSpPr>
      <dsp:spPr>
        <a:xfrm>
          <a:off x="0" y="1728114"/>
          <a:ext cx="8307720" cy="374400"/>
        </a:xfrm>
        <a:prstGeom prst="round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Avaliação de Desempenho</a:t>
          </a:r>
        </a:p>
      </dsp:txBody>
      <dsp:txXfrm>
        <a:off x="18277" y="1746391"/>
        <a:ext cx="8271166" cy="337846"/>
      </dsp:txXfrm>
    </dsp:sp>
    <dsp:sp modelId="{6D3AE975-A973-480B-8FBB-CB140F194C5F}">
      <dsp:nvSpPr>
        <dsp:cNvPr id="0" name=""/>
        <dsp:cNvSpPr/>
      </dsp:nvSpPr>
      <dsp:spPr>
        <a:xfrm>
          <a:off x="0" y="2102514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Avaliar desempenho dos 3 métodos de controlo para uma seleção de sismos (</a:t>
          </a:r>
          <a:r>
            <a:rPr lang="pt-PT" sz="1200" b="1" kern="1200" dirty="0" err="1"/>
            <a:t>benchmark</a:t>
          </a:r>
          <a:r>
            <a:rPr lang="pt-PT" sz="1200" b="1" kern="1200" dirty="0"/>
            <a:t>)</a:t>
          </a:r>
          <a:endParaRPr lang="pt-PT" sz="1200" kern="1200" dirty="0"/>
        </a:p>
      </dsp:txBody>
      <dsp:txXfrm>
        <a:off x="0" y="2102514"/>
        <a:ext cx="8307720" cy="264960"/>
      </dsp:txXfrm>
    </dsp:sp>
    <dsp:sp modelId="{BEAA457A-5B36-406C-9E7B-C53A11C38865}">
      <dsp:nvSpPr>
        <dsp:cNvPr id="0" name=""/>
        <dsp:cNvSpPr/>
      </dsp:nvSpPr>
      <dsp:spPr>
        <a:xfrm>
          <a:off x="0" y="2367474"/>
          <a:ext cx="8307720" cy="374400"/>
        </a:xfrm>
        <a:prstGeom prst="round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Report</a:t>
          </a:r>
          <a:endParaRPr lang="pt-PT" sz="1600" kern="1200" dirty="0"/>
        </a:p>
      </dsp:txBody>
      <dsp:txXfrm>
        <a:off x="18277" y="2385751"/>
        <a:ext cx="8271166" cy="337846"/>
      </dsp:txXfrm>
    </dsp:sp>
    <dsp:sp modelId="{B0B55686-27AA-4AFC-AF42-56D1A36DAF63}">
      <dsp:nvSpPr>
        <dsp:cNvPr id="0" name=""/>
        <dsp:cNvSpPr/>
      </dsp:nvSpPr>
      <dsp:spPr>
        <a:xfrm>
          <a:off x="0" y="2741874"/>
          <a:ext cx="830772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Preparar relatório da atividade realizada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Manual de utilização e operação da plataforma sísmica</a:t>
          </a:r>
          <a:endParaRPr lang="pt-PT" sz="1200" kern="1200" dirty="0"/>
        </a:p>
      </dsp:txBody>
      <dsp:txXfrm>
        <a:off x="0" y="2741874"/>
        <a:ext cx="8307720" cy="397440"/>
      </dsp:txXfrm>
    </dsp:sp>
    <dsp:sp modelId="{E0B0E675-D2A0-4ED5-B651-9D7F6B8604C0}">
      <dsp:nvSpPr>
        <dsp:cNvPr id="0" name=""/>
        <dsp:cNvSpPr/>
      </dsp:nvSpPr>
      <dsp:spPr>
        <a:xfrm>
          <a:off x="0" y="3139314"/>
          <a:ext cx="8307720" cy="37440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Novas Estratégias</a:t>
          </a:r>
          <a:endParaRPr lang="pt-PT" sz="1600" kern="1200" dirty="0"/>
        </a:p>
      </dsp:txBody>
      <dsp:txXfrm>
        <a:off x="18277" y="3157591"/>
        <a:ext cx="8271166" cy="337846"/>
      </dsp:txXfrm>
    </dsp:sp>
    <dsp:sp modelId="{B4502397-4547-47A3-AB14-71AC74157E8F}">
      <dsp:nvSpPr>
        <dsp:cNvPr id="0" name=""/>
        <dsp:cNvSpPr/>
      </dsp:nvSpPr>
      <dsp:spPr>
        <a:xfrm>
          <a:off x="0" y="3513714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Avaliar a potencialidade de utilização de uma estratégia de Controlo Preditivo</a:t>
          </a:r>
          <a:endParaRPr lang="pt-PT" sz="1200" kern="1200" dirty="0"/>
        </a:p>
      </dsp:txBody>
      <dsp:txXfrm>
        <a:off x="0" y="3513714"/>
        <a:ext cx="8307720" cy="26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a todos. O meu trabalho trata o controlo de uma plataforma sísmica com objetivo de reprodução de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 parte do sistema dentro do balão azul é  aquilo que vamos chamar de anel aberto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a finalidade de se simular a interação </a:t>
            </a:r>
            <a:r>
              <a:rPr lang="pt-PT" dirty="0" err="1"/>
              <a:t>estruturas+mesa</a:t>
            </a:r>
            <a:r>
              <a:rPr lang="pt-PT" dirty="0"/>
              <a:t>, definiram-se propriedades modais para o sistema de dois graus de liberdade próximas daquelas que habitualmente se tem em teste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primeiro controlador a ser avaliado foi um PIDF, em que os ganhos são otimizados em função do anel aberto, para garantir estabilidade do anel fechado, bom desempenho e robustez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Logo á partida observou-se que a frequência de corte do anel fechado aumentou bastante. De seguida, como um pequeno teste de sanidade, observou-se a </a:t>
            </a:r>
            <a:r>
              <a:rPr lang="pt-PT" dirty="0" err="1"/>
              <a:t>acção</a:t>
            </a:r>
            <a:r>
              <a:rPr lang="pt-PT" dirty="0"/>
              <a:t> de controlo, e verificou-se que a saída do controlador permanecia em magnitudes razoáveis.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Observou-se também que o espetro de resposta do PIDF, curva amarela, estava agora muito mais próximo do pretendido, curva vermelha, em particular em aceleração.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seguida, de maneira a avaliar a sensibilidade deste tipo de controlo ás propriedades modais das estruturas em teste. simulou-se a resposta para as mesmas. Verificou-se que quanto maior o amortecimento das estruturas, melhor é o desempenho do PIDF.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avaliou-se um controlador ótimo. Formulou-se um modelo em espaço de estados para o mesmo sistema de antes, e definiu-se a função de custo de maneira a minimizar o erro de seguimento.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Agora verificou-se que o controlador ótimo pode ter uma frequência de corte superior ao PIDF, sem ter ampliação a baixas frequências, e lidando melhor com a interação da mesa com as estruturas em teste.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Nesta apresentação vou começar por introduzir o problema, o que está feito, o que se pretende fazer. Depois vamos falar daquele que foi o percurso do meu trabalho, começando pela modelação do sistema, depois a simulação das diferentes estratégias de controlo, a implementação prática e validação, e concluindo com ideias para desenvolvimentos futuros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Em termos de espetro de resposta, isto traduz-se em resultados excelentes especialmente a baixas frequências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No nosso caso , uma vez que nem todos os estados são medidos, a implementação prática do controlo ótimo terá uma complexidade adicional,  requerendo um observador de estados.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1DE9D5-32C2-D2B9-A288-40C6465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7F197D-21BB-B7D1-8988-83CD97557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6B4752A-DDD8-D56E-B266-21C48B6BC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comparou-se o desempenho destes controladores  com o processo iterativo de modificação do sinal de drive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59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191E93-0144-03CA-7D9F-0953E1B2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F9660A-BE61-A096-CCD3-E3F12B731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EB9F92-7AE0-DF35-177D-D763EEFFD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 análise foi feita para 10 sismos </a:t>
            </a:r>
            <a:r>
              <a:rPr lang="pt-PT" dirty="0" err="1"/>
              <a:t>benchmark</a:t>
            </a:r>
            <a:r>
              <a:rPr lang="pt-PT" dirty="0"/>
              <a:t>, e com 3 iterações para o caso do método iterativo. Aqui verificou-se que o controlo ótimo (a amarelo),  teve o melhor desempenho, seguido do PIDF (vermelho), e do método iterativo(azul).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0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0EFAC0-4213-1F2E-63C0-817B22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7AE900E-5702-1255-FA4E-35F156EE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63F1B6-E623-7B0E-4A3A-B32A982F5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 partiu-se para instalação experimental, em que, ao contrário das simulações, não se utilizou a mesa uniaxial, mas sim este shaker </a:t>
            </a:r>
            <a:r>
              <a:rPr lang="pt-PT" dirty="0" err="1"/>
              <a:t>eletrodinamico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3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224D751-C01F-DD22-94B9-15D01097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2C90F78-43AD-D725-BBD1-11AF5A48B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DE36BCC-2CEA-4494-3965-2211B76E0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326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08C91-962C-245A-6929-D6AF5EE4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FCA3144-B7A5-0676-C6C0-3536B6D61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8F18640-4DDB-C6C6-B9F5-67B545038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Aqui á esquerda temos uma representação esquemática da aplicação de controlo da mesa </a:t>
            </a:r>
            <a:r>
              <a:rPr lang="pt-PT" dirty="0" err="1"/>
              <a:t>sismica</a:t>
            </a:r>
            <a:r>
              <a:rPr lang="pt-PT" dirty="0"/>
              <a:t>. Trata-se duma aplicação desenvolvida em </a:t>
            </a:r>
            <a:r>
              <a:rPr lang="pt-PT" dirty="0" err="1"/>
              <a:t>LabVIEW</a:t>
            </a:r>
            <a:r>
              <a:rPr lang="pt-PT" dirty="0"/>
              <a:t>, uma linguagem de programação que se integra diretamente com o hardware 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Instruments</a:t>
            </a:r>
            <a:r>
              <a:rPr lang="pt-PT" dirty="0"/>
              <a:t> que temos aqui no laboratório. No topo temos o computador no qual corre a interface com a qual o utilizador interage. Esta interface comunica com a aplicação Real-time , que corre num controlador integrado, que por sua vez tem uma FPGA onde corre o loop de controlo/aquisição.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40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079DFDE-554B-87C7-4BDD-71744D1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55513B-F89B-F7BB-5A9D-68DEB2C7F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3A91DFF-6652-2606-7B13-300637DDB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Ora, para implementar o PIDF, a nossa primeira alteração é precisamente ao nivel da FPGA, onde se modificou o bloco onde é calculada a ação de controlo para ter a estrutura desejada. Esta modificação revelou-se ser nada trivial devido a constrangimentos ao limite de operações com DSP48s(um tipo de recurso da FPGA),  então recorreu-se a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(estes blocos a rosa), que fazem operações aritméticas com valores de ponto fixe, e onde também se pode especificar os tipos de recursos a utilizar. Optando por look-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 onde possivel, e conjugado com o facto das  variáveis terem sido definidas como valores de ponto fixo com apenas 8 bits, sem sinal, e com o numero de bits atribuído a casas decimais definido de maneira a oferecer a gama pretendida com máximo de precisão, foi possivel compilar esta programação para a FPGA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9943F3-609E-2238-9004-78767AD2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6A4AD6-A913-08CC-BBCF-F37DD637C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5B0A4D5-F87F-CAE1-A925-C98DB6A96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88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nosso problema resume-se ao desafio de controlo imposto pela interação dinâmica das estruturas em teste, com a dinâmica da própria mesa sísmica, que resulta num seguimento de referência que tem margem para ser melhorado. Ora é precisamente esse o nosso objetivo.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95A835-8C50-074E-9011-D7B740D9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2EDF4-C9BA-3B6B-B20E-ED82ABEE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5855C5-3854-08FF-26B0-BE3C59F94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7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53E108-E207-4F1C-786C-C7434C6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5C5E015-5061-7442-B45D-E0A69E5A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5FBFBCA-F460-BACB-722B-821B8733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Depois, de maneira a que o utilizador consiga definir os ganhos do controlador através da interface, foi necessário alterar as variáveis partilhadas entre cada camada do sistema, e por fim a interface. Isto conclui a implementação experimental do PIDF, agora o próxima tarefa passa por validar o seu funcionamento, que é aquilo em que estou a trabalhar de momento.</a:t>
            </a:r>
          </a:p>
        </p:txBody>
      </p:sp>
    </p:spTree>
    <p:extLst>
      <p:ext uri="{BB962C8B-B14F-4D97-AF65-F5344CB8AC3E}">
        <p14:creationId xmlns:p14="http://schemas.microsoft.com/office/powerpoint/2010/main" val="3398118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F2EEDE-F2B7-3DCB-BEF2-9DE94972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EEF50A8-938C-5410-61EC-6F5E8B6CB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810440C-DEED-E84C-A9A7-9AAF44693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Isto leva-nos a este slide, onde apresento as tarefas a realizar para concluir a minha dissertação.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590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16C3CE-68BC-316A-22C9-4227335F9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41EBD506-35CB-849B-5AF3-740F3608C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2F24B1F-36E9-B9D3-5E28-5428E226A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 para concluir, apresento esta proposta de trabalhos futuros, que essencialmente passa por colocar a mesa uniaxial a funcionar com o software já </a:t>
            </a:r>
            <a:r>
              <a:rPr lang="pt-PT"/>
              <a:t>desenvolvido durante a minha tese, </a:t>
            </a:r>
            <a:r>
              <a:rPr lang="pt-PT" dirty="0"/>
              <a:t>com as novas estratégias de controlo.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5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Atualmente a estratégia de controlo utilizada nos ensaios sísmicos passa por um processo iterativo onde se modifica a referência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compensar a fraca resposta em frequência do anel fechado. E este processo repete-se cada vez que é aumentada a intensidade do sismo.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se estudar o problema, partiu-se para a modelação do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Já tendo um modelo analítico da mesa uniaxial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Obtiveram-se as funções de transferência para um modelo que considera um sistema de dois graus de liberdade acoplado á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83307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52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4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0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55_F6775FF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3482698"/>
            <a:ext cx="4313752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11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</p:cNvCxnSpPr>
          <p:nvPr/>
        </p:nvCxnSpPr>
        <p:spPr>
          <a:xfrm flipH="1">
            <a:off x="4188079" y="2763126"/>
            <a:ext cx="250571" cy="5071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158" y="3262503"/>
            <a:ext cx="767842" cy="491581"/>
          </a:xfrm>
          <a:prstGeom prst="rect">
            <a:avLst/>
          </a:prstGeom>
        </p:spPr>
      </p:pic>
      <p:sp>
        <p:nvSpPr>
          <p:cNvPr id="13" name="Google Shape;58;p1">
            <a:extLst>
              <a:ext uri="{FF2B5EF4-FFF2-40B4-BE49-F238E27FC236}">
                <a16:creationId xmlns:a16="http://schemas.microsoft.com/office/drawing/2014/main" id="{4435DD30-E0ED-4684-100B-5A581707B743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32381" y="4161714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B6E4B463-8E4F-02DC-2944-5FCB2B4BBE71}"/>
              </a:ext>
            </a:extLst>
          </p:cNvPr>
          <p:cNvCxnSpPr>
            <a:cxnSpLocks/>
          </p:cNvCxnSpPr>
          <p:nvPr/>
        </p:nvCxnSpPr>
        <p:spPr>
          <a:xfrm>
            <a:off x="3047323" y="3413045"/>
            <a:ext cx="1380298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8;p1">
            <a:extLst>
              <a:ext uri="{FF2B5EF4-FFF2-40B4-BE49-F238E27FC236}">
                <a16:creationId xmlns:a16="http://schemas.microsoft.com/office/drawing/2014/main" id="{31BB495A-D2E9-C1E3-A826-3D5F3F0FE62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3B7D699-C9F8-764F-A3F6-7CB53DCA66B0}"/>
              </a:ext>
            </a:extLst>
          </p:cNvPr>
          <p:cNvSpPr/>
          <p:nvPr/>
        </p:nvSpPr>
        <p:spPr>
          <a:xfrm>
            <a:off x="291423" y="3061214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Parâmetros do modelo a considerar a ensaiar na Plataforma Sísmica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B05BF347-276E-45DB-E503-01BC9742410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C4504BA-2023-53B6-084C-F7D9DBDD952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AC9F9F-7EF4-6160-5AEC-5724D911C5D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CD445D04-A4AE-E284-8B02-532821B6C5D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901337" y="593628"/>
            <a:ext cx="7091680" cy="406958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E767FFC-DA3F-F262-D9FF-78CF7101808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79E3C7-0070-A8DB-F470-785A0B46413C}"/>
              </a:ext>
            </a:extLst>
          </p:cNvPr>
          <p:cNvSpPr/>
          <p:nvPr/>
        </p:nvSpPr>
        <p:spPr>
          <a:xfrm>
            <a:off x="1031239" y="4716845"/>
            <a:ext cx="3415938" cy="278424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200" dirty="0">
                <a:solidFill>
                  <a:srgbClr val="000000"/>
                </a:solidFill>
                <a:latin typeface="Arial"/>
                <a:cs typeface="Arial"/>
              </a:rPr>
              <a:t>Melhoria significativa no espetro de resposta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632466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5E556D3-A943-12DC-D818-746EB807EFC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162C4B-B393-C279-8831-0B2379B0EB12}"/>
              </a:ext>
            </a:extLst>
          </p:cNvPr>
          <p:cNvSpPr/>
          <p:nvPr/>
        </p:nvSpPr>
        <p:spPr>
          <a:xfrm>
            <a:off x="330387" y="4672389"/>
            <a:ext cx="6534144" cy="38442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Desempenho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 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PIDF é bom, mas permanece sensível ás propriedades do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modelo em teste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25" y="3105930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0" y="754698"/>
            <a:ext cx="524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</a:t>
            </a:r>
            <a:r>
              <a:rPr lang="pt-PT" sz="1600" dirty="0"/>
              <a:t> </a:t>
            </a:r>
            <a:r>
              <a:rPr lang="pt-PT" sz="1200" dirty="0"/>
              <a:t>Aplicado a problema de seguimento de referência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12" y="1857036"/>
            <a:ext cx="3215842" cy="361068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673" y="2486994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551702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DEF3842-29F9-4533-2930-B29472F4BE6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485CCF-4C3B-DE62-D295-D9C8976B5954}"/>
              </a:ext>
            </a:extLst>
          </p:cNvPr>
          <p:cNvSpPr txBox="1"/>
          <p:nvPr/>
        </p:nvSpPr>
        <p:spPr>
          <a:xfrm>
            <a:off x="520408" y="286205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Modelo em espaço de estados: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88BD33-C728-1C13-6B8E-563B9A589DFD}"/>
              </a:ext>
            </a:extLst>
          </p:cNvPr>
          <p:cNvSpPr txBox="1"/>
          <p:nvPr/>
        </p:nvSpPr>
        <p:spPr>
          <a:xfrm>
            <a:off x="3966641" y="1295726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Equações do sistema: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11C7BE-0B89-5912-05A0-4B861F6BF928}"/>
              </a:ext>
            </a:extLst>
          </p:cNvPr>
          <p:cNvSpPr txBox="1"/>
          <p:nvPr/>
        </p:nvSpPr>
        <p:spPr>
          <a:xfrm>
            <a:off x="3987799" y="2244168"/>
            <a:ext cx="1257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 dirty="0"/>
              <a:t>L</a:t>
            </a:r>
            <a:r>
              <a:rPr kumimoji="0" lang="pt-PT" sz="105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 de controlo: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DD2DF9-957E-6AB4-F58F-379510969993}"/>
              </a:ext>
            </a:extLst>
          </p:cNvPr>
          <p:cNvSpPr txBox="1"/>
          <p:nvPr/>
        </p:nvSpPr>
        <p:spPr>
          <a:xfrm>
            <a:off x="5526810" y="161754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Função de custo: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687A77-1622-05D9-ACC4-2F008CEC5CED}"/>
              </a:ext>
            </a:extLst>
          </p:cNvPr>
          <p:cNvSpPr txBox="1"/>
          <p:nvPr/>
        </p:nvSpPr>
        <p:spPr>
          <a:xfrm>
            <a:off x="5615869" y="2240992"/>
            <a:ext cx="32158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Maior peso no estado que se pretende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Balançar peso da ação de controlo tendo em conta constrangimentos físicos do sistema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1FB4C2-39F8-2F8D-A7F0-5B04A578023A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259525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3C9DA9-51B4-7D10-129C-C33A285DC05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98CD85-696C-2CA0-3ECE-29F9856B56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666DE6D8-0109-2B6E-ABD2-43F93C8B2C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593E9B7-2E77-D0F9-6BC2-8CD72046B9B2}"/>
              </a:ext>
            </a:extLst>
          </p:cNvPr>
          <p:cNvSpPr/>
          <p:nvPr/>
        </p:nvSpPr>
        <p:spPr>
          <a:xfrm>
            <a:off x="794343" y="3212916"/>
            <a:ext cx="2778348" cy="522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Nem todos os estados são medidos 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D6B659A-B3BB-0495-08B9-D72065181747}"/>
              </a:ext>
            </a:extLst>
          </p:cNvPr>
          <p:cNvSpPr/>
          <p:nvPr/>
        </p:nvSpPr>
        <p:spPr>
          <a:xfrm>
            <a:off x="5154929" y="3229907"/>
            <a:ext cx="3246434" cy="522621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necessário um observador de estados!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6F50B21-B865-E521-1D8B-D84641326164}"/>
              </a:ext>
            </a:extLst>
          </p:cNvPr>
          <p:cNvCxnSpPr>
            <a:cxnSpLocks/>
          </p:cNvCxnSpPr>
          <p:nvPr/>
        </p:nvCxnSpPr>
        <p:spPr>
          <a:xfrm>
            <a:off x="3669461" y="3455464"/>
            <a:ext cx="144215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512A24-8BBA-8325-BB10-5A310D82D339}"/>
              </a:ext>
            </a:extLst>
          </p:cNvPr>
          <p:cNvSpPr/>
          <p:nvPr/>
        </p:nvSpPr>
        <p:spPr>
          <a:xfrm>
            <a:off x="6106886" y="1926770"/>
            <a:ext cx="770708" cy="4767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15BA18-7ACC-7ADA-56CA-3DD2B0AA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B560EC-E647-760D-72F5-60EB3C09BA2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01076E-98CC-4F7E-3030-011204BA5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2D8A896-8E2C-3462-4BEC-40AD5AA0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DC9EC10-CD4F-E5CD-7AFB-6FB21C2D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29F6E-730D-DBB3-26F5-2CBDDD958692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Método de adaptação do </a:t>
            </a:r>
            <a:r>
              <a:rPr lang="pt-PT" sz="1600" b="1" u="sng" dirty="0"/>
              <a:t>sinal de drive</a:t>
            </a:r>
            <a:endParaRPr lang="pt-PT" sz="1600" u="sng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4F7D21-FEDC-EAA7-E6D2-8FCDD948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9" y="1202039"/>
            <a:ext cx="3628147" cy="2739422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7965EA00-5DC5-4D87-A3F3-EF66970E7B09}"/>
              </a:ext>
            </a:extLst>
          </p:cNvPr>
          <p:cNvCxnSpPr>
            <a:cxnSpLocks/>
          </p:cNvCxnSpPr>
          <p:nvPr/>
        </p:nvCxnSpPr>
        <p:spPr>
          <a:xfrm>
            <a:off x="3904161" y="288054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Imagem 1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D9F4A776-5D57-646D-E36E-1A346CBE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606" y="768027"/>
            <a:ext cx="3438935" cy="434914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AD675675-0EAD-9072-B34B-8074C12A14B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95526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7743C8-524D-8816-AA9F-17C8C4B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43C13E8-A015-397F-9BC5-0F8502B9E2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9B219-E8CA-10F8-1279-BA82B19D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7FC7F0-EF31-2095-1A37-753BA2B5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B847791-0DBA-59E4-517F-12EA722A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AED5A6-2DE5-018B-7E95-7B9032E64BC9}"/>
              </a:ext>
            </a:extLst>
          </p:cNvPr>
          <p:cNvSpPr txBox="1"/>
          <p:nvPr/>
        </p:nvSpPr>
        <p:spPr>
          <a:xfrm>
            <a:off x="241663" y="884357"/>
            <a:ext cx="207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Comparação </a:t>
            </a:r>
          </a:p>
          <a:p>
            <a:pPr algn="ctr"/>
            <a:r>
              <a:rPr lang="pt-PT" sz="1600" b="1" u="sng" noProof="0" dirty="0"/>
              <a:t>de </a:t>
            </a:r>
          </a:p>
          <a:p>
            <a:pPr algn="ctr"/>
            <a:r>
              <a:rPr lang="pt-PT" sz="1600" b="1" u="sng" noProof="0" dirty="0"/>
              <a:t>desempenho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7B5D85-C721-B95E-60A4-FFFF6F18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9" y="686490"/>
            <a:ext cx="5273104" cy="2057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B61C9-62CC-9401-A942-89C2311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52" y="2748460"/>
            <a:ext cx="5348180" cy="224747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FF703A-8CE6-3C48-2B84-001E29271D45}"/>
              </a:ext>
            </a:extLst>
          </p:cNvPr>
          <p:cNvSpPr txBox="1"/>
          <p:nvPr/>
        </p:nvSpPr>
        <p:spPr>
          <a:xfrm>
            <a:off x="150223" y="1902491"/>
            <a:ext cx="274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Avaliação em espetro de </a:t>
            </a:r>
            <a:r>
              <a:rPr lang="pt-PT" sz="1100" dirty="0"/>
              <a:t>r</a:t>
            </a:r>
            <a:r>
              <a:rPr lang="pt-PT" sz="1100" noProof="0" dirty="0" err="1"/>
              <a:t>esposta</a:t>
            </a:r>
            <a:endParaRPr lang="pt-PT" sz="11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10 sismos </a:t>
            </a:r>
            <a:r>
              <a:rPr lang="pt-PT" sz="1100" noProof="0" dirty="0" err="1"/>
              <a:t>benchmark</a:t>
            </a:r>
            <a:endParaRPr lang="pt-PT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Direção normal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Direção paralela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Adaptação de drive com 3 </a:t>
            </a:r>
            <a:r>
              <a:rPr lang="pt-PT" sz="1100" noProof="0" dirty="0"/>
              <a:t>iterações</a:t>
            </a:r>
            <a:endParaRPr lang="pt-PT" sz="1200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74A8F4BE-5E44-C189-3806-4262ED32EB5C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62075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3E7281-5AB2-9859-805D-4BB9DFD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BE2AB66-0340-95BE-4885-2A5EEF286B2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CBF962-7448-87C0-7FB2-D46DBA92C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07BC0CD-C9EB-9C88-6EBE-90A461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2713849-4187-04F6-6644-62D27E947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C2022D1-C46A-1735-03F0-A7CE83957D0D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D814DCB4-5C40-73C8-2C0F-F5C17405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9" y="1653727"/>
            <a:ext cx="5121743" cy="2672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AC568D-C85E-7F83-0595-3DE75F2B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8" y="1133904"/>
            <a:ext cx="2875055" cy="29620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639696-1DA5-D691-7D52-361E8602422A}"/>
              </a:ext>
            </a:extLst>
          </p:cNvPr>
          <p:cNvSpPr/>
          <p:nvPr/>
        </p:nvSpPr>
        <p:spPr>
          <a:xfrm>
            <a:off x="116254" y="966655"/>
            <a:ext cx="2248121" cy="3367647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B555F52-87DC-93F3-CD1B-3C7A0209E47D}"/>
              </a:ext>
            </a:extLst>
          </p:cNvPr>
          <p:cNvSpPr/>
          <p:nvPr/>
        </p:nvSpPr>
        <p:spPr>
          <a:xfrm>
            <a:off x="3526975" y="3474711"/>
            <a:ext cx="2129246" cy="99930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50CBD911-3D02-ACE5-39C1-96A1A3C55F05}"/>
              </a:ext>
            </a:extLst>
          </p:cNvPr>
          <p:cNvCxnSpPr>
            <a:cxnSpLocks/>
          </p:cNvCxnSpPr>
          <p:nvPr/>
        </p:nvCxnSpPr>
        <p:spPr>
          <a:xfrm flipH="1" flipV="1">
            <a:off x="2423279" y="3620396"/>
            <a:ext cx="1057972" cy="17436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A4B0AD9-A14E-0F8C-22DD-EAC2DDB98870}"/>
              </a:ext>
            </a:extLst>
          </p:cNvPr>
          <p:cNvSpPr/>
          <p:nvPr/>
        </p:nvSpPr>
        <p:spPr>
          <a:xfrm>
            <a:off x="3363687" y="1567072"/>
            <a:ext cx="5257800" cy="1861922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" name="Imagem 19" descr="Uma imagem com ferramenta, Máquina-ferramenta, máquina de costurar, interior&#10;&#10;Os conteúdos gerados por IA podem estar incorretos.">
            <a:extLst>
              <a:ext uri="{FF2B5EF4-FFF2-40B4-BE49-F238E27FC236}">
                <a16:creationId xmlns:a16="http://schemas.microsoft.com/office/drawing/2014/main" id="{ABB788DF-F10C-707F-7D8D-4FA24946F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1"/>
          <a:stretch>
            <a:fillRect/>
          </a:stretch>
        </p:blipFill>
        <p:spPr>
          <a:xfrm>
            <a:off x="4788636" y="1681851"/>
            <a:ext cx="2826254" cy="16643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B01998-08B7-446F-D774-70B6C7CC730D}"/>
              </a:ext>
            </a:extLst>
          </p:cNvPr>
          <p:cNvSpPr txBox="1"/>
          <p:nvPr/>
        </p:nvSpPr>
        <p:spPr>
          <a:xfrm>
            <a:off x="2206313" y="593266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Esquema da montagem experimental</a:t>
            </a:r>
            <a:endParaRPr lang="pt-PT" sz="1600" u="sng" noProof="0" dirty="0"/>
          </a:p>
        </p:txBody>
      </p:sp>
    </p:spTree>
    <p:extLst>
      <p:ext uri="{BB962C8B-B14F-4D97-AF65-F5344CB8AC3E}">
        <p14:creationId xmlns:p14="http://schemas.microsoft.com/office/powerpoint/2010/main" val="16286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97FC197-A28E-5FF3-D00A-86E69766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7782EDA-CA8A-8A30-7221-5B7338526C9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6E8AA04-E858-5078-5EB2-C3B881429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E960B94-4222-71B9-D1C2-52FED3E2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7B3AF70-2E42-9EC7-E860-8CCF432C1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D493F0E-CC43-5909-4BCE-EFE1F7BEEC2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 descr="Uma imagem com interior, mesa&#10;&#10;Os conteúdos gerados por IA podem estar incorretos.">
            <a:extLst>
              <a:ext uri="{FF2B5EF4-FFF2-40B4-BE49-F238E27FC236}">
                <a16:creationId xmlns:a16="http://schemas.microsoft.com/office/drawing/2014/main" id="{62DB0780-4063-406D-F1AF-B00A93BE6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b="4056"/>
          <a:stretch>
            <a:fillRect/>
          </a:stretch>
        </p:blipFill>
        <p:spPr>
          <a:xfrm>
            <a:off x="899298" y="1061853"/>
            <a:ext cx="3340076" cy="3396820"/>
          </a:xfrm>
          <a:prstGeom prst="rect">
            <a:avLst/>
          </a:prstGeom>
        </p:spPr>
      </p:pic>
      <p:pic>
        <p:nvPicPr>
          <p:cNvPr id="7" name="Imagem 6" descr="Uma imagem com mobília, mesa, livro, interior&#10;&#10;Os conteúdos gerados por IA podem estar incorretos.">
            <a:extLst>
              <a:ext uri="{FF2B5EF4-FFF2-40B4-BE49-F238E27FC236}">
                <a16:creationId xmlns:a16="http://schemas.microsoft.com/office/drawing/2014/main" id="{0258BFD3-178E-E407-BC2D-C6853EB34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7606" r="2189" b="11448"/>
          <a:stretch>
            <a:fillRect/>
          </a:stretch>
        </p:blipFill>
        <p:spPr>
          <a:xfrm>
            <a:off x="4806657" y="1061853"/>
            <a:ext cx="3016186" cy="33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2BFDF30-3402-2162-DE78-FC2691C1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F4B51A-01EC-657C-305E-715D3D422D8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70DE34-C001-2BA1-91D8-7C3381B05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E08615CC-7C7A-C274-C60D-BB8763EE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67B29F1-5D1C-A5A2-701A-79074D7A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D3F5F-63D9-0D86-AB0E-0D8FB62F2E7E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A1BC4-0A53-1269-76A2-277FC20E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8C34598-9861-9396-9531-E2660EEB357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36489D-036E-B8FE-C086-021C65E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400" y="1680050"/>
            <a:ext cx="3978206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9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9047DC2-72EE-CEE0-DD3B-1203886D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5BECB5-DDF4-F194-EED3-38214EE0CE2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BDA8EA-B658-BC1F-0355-3441CA770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6DE61A7-F618-2AB6-F7DB-DA9CDBFA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CA5EE73-17D1-2080-7E7A-04EB1C40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5E3E08-A350-2B38-29CD-06163F512EE5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CE1EEB-7A43-F355-CB14-4152F44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5F89E679-1B88-B78F-8A8A-F1FA4EAA89E7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FE1AF9-3F48-B3FC-4637-7B17F84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8" y="3336882"/>
            <a:ext cx="4075160" cy="12723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13806A1-8968-3580-FF62-5AAD0325E09C}"/>
              </a:ext>
            </a:extLst>
          </p:cNvPr>
          <p:cNvCxnSpPr>
            <a:cxnSpLocks/>
          </p:cNvCxnSpPr>
          <p:nvPr/>
        </p:nvCxnSpPr>
        <p:spPr>
          <a:xfrm flipV="1">
            <a:off x="1639389" y="4121331"/>
            <a:ext cx="2684417" cy="287383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D3B4876-A24C-C1B6-EDCE-68818DA4E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8" y="1541418"/>
            <a:ext cx="8263203" cy="2579914"/>
          </a:xfrm>
          <a:prstGeom prst="rect">
            <a:avLst/>
          </a:prstGeom>
          <a:ln w="28575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7842F3-4C0B-8BCF-6770-68B8EE6ED850}"/>
              </a:ext>
            </a:extLst>
          </p:cNvPr>
          <p:cNvSpPr txBox="1"/>
          <p:nvPr/>
        </p:nvSpPr>
        <p:spPr>
          <a:xfrm>
            <a:off x="7300958" y="2610956"/>
            <a:ext cx="18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Minimizar DSP48s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Maximizar Look-</a:t>
            </a:r>
            <a:r>
              <a:rPr lang="pt-PT" sz="1000" dirty="0" err="1"/>
              <a:t>Up</a:t>
            </a:r>
            <a:r>
              <a:rPr lang="pt-PT" sz="1000" dirty="0"/>
              <a:t> </a:t>
            </a:r>
            <a:r>
              <a:rPr lang="pt-PT" sz="1000" dirty="0" err="1"/>
              <a:t>Table</a:t>
            </a:r>
            <a:endParaRPr lang="pt-PT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Números ponto-fixo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Sem sinal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Decimais otimizados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C7FB759-C053-2E7D-B8C3-DE93E6372ED4}"/>
              </a:ext>
            </a:extLst>
          </p:cNvPr>
          <p:cNvSpPr/>
          <p:nvPr/>
        </p:nvSpPr>
        <p:spPr>
          <a:xfrm>
            <a:off x="7262305" y="2582156"/>
            <a:ext cx="1843043" cy="10682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CDC7C99-83F4-B453-01AC-F7C2AD20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DEF2052-F9E9-1BC7-C3EF-399BCCCC8F9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ECD94D4-1C0A-C61F-9CFF-68C8256D9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2048208-4B47-6E5A-9811-D5FAE17A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E3B3804-EB61-4C7F-C846-DAA81152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4FF674-C7CA-689B-A1FF-09F4AD620D23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35B58825-9681-04EC-F575-229BF9422EE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0FCF60-BADF-0F51-EA96-BB4EB52C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8235BA-B6C9-7D71-DE16-D0146F2F6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2AF4664-F702-8986-B68A-54D46B0530B7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FD39FC-1AFA-AFA6-3DCA-1EEA10F09AFB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CEBAC2-3153-76FB-47DC-D93AE974BEF6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788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91441" y="540000"/>
            <a:ext cx="900529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00B0F0"/>
                </a:solidFill>
              </a:rPr>
              <a:t>Problema: </a:t>
            </a:r>
            <a:r>
              <a:rPr lang="pt-BR" sz="1600" b="1" dirty="0"/>
              <a:t>Dinâmica do modelo físico afeta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122843" y="4240877"/>
            <a:ext cx="8047974" cy="62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00B0F0"/>
                </a:solidFill>
              </a:rPr>
              <a:t>Objetivo: </a:t>
            </a:r>
            <a:r>
              <a:rPr lang="pt-BR" sz="1600" b="1" dirty="0"/>
              <a:t>Implementar estratégia de controlo que garanta que as vibrações da 	plataforma seguem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16"/>
          <a:stretch>
            <a:fillRect/>
          </a:stretch>
        </p:blipFill>
        <p:spPr>
          <a:xfrm>
            <a:off x="55345" y="1081494"/>
            <a:ext cx="3445843" cy="293745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9764A9A-9B25-7362-1EB4-745C8BD9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28"/>
          <a:stretch>
            <a:fillRect/>
          </a:stretch>
        </p:blipFill>
        <p:spPr>
          <a:xfrm>
            <a:off x="3840364" y="1316649"/>
            <a:ext cx="5236946" cy="2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3DA2B030-E8B7-E190-56F8-1214502E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368FBB-69F6-1DBC-03A8-0EADEB6F1C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38BD70-E852-D939-DE9C-BCBDD13FA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5E5FDBA-5FE8-07C3-0029-9DEF64BA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82D400-031C-BBC8-8374-58D267B76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C38DEC-DC92-7A92-4143-32D2A30AD874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28A1D970-69D2-B070-3CFB-D608B7AFFB4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0C655E7-6070-4C73-47E5-976ACCAE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80C664B-7367-1EA8-BA6F-8D7ADD947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7654D29-0DB1-4196-7B47-919F8EAB6B98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ABE6292-243C-A50C-E29F-CE3D95A32DD6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19C039-E3E4-F9DD-D08E-6578BC52E6F2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  <p:pic>
        <p:nvPicPr>
          <p:cNvPr id="24" name="Imagem 23" descr="Uma imagem com texto, captura de ecrã, diagrama, file&#10;&#10;Os conteúdos gerados por IA podem estar incorretos.">
            <a:extLst>
              <a:ext uri="{FF2B5EF4-FFF2-40B4-BE49-F238E27FC236}">
                <a16:creationId xmlns:a16="http://schemas.microsoft.com/office/drawing/2014/main" id="{577D31D9-03BD-1D11-A2A0-525C89671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14" y="1159536"/>
            <a:ext cx="7448550" cy="3438525"/>
          </a:xfrm>
          <a:prstGeom prst="rect">
            <a:avLst/>
          </a:prstGeom>
          <a:ln w="38100">
            <a:solidFill>
              <a:srgbClr val="009DE0"/>
            </a:solidFill>
          </a:ln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4E364E3-F66C-E0C7-BF2B-18E9FA9ACE73}"/>
              </a:ext>
            </a:extLst>
          </p:cNvPr>
          <p:cNvSpPr/>
          <p:nvPr/>
        </p:nvSpPr>
        <p:spPr>
          <a:xfrm>
            <a:off x="4059210" y="1694810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B8B88F-E00E-8F60-4981-3A1E9B7F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7F976B8-4FC1-8B18-D225-1DE1691FB0E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E7622B-A874-2221-1FF5-C481B265E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52889BD-B112-F22F-7A37-E7CC7BF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C14A9B5-1BDB-7F76-85BB-D23E7FBC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83D7BB-2A58-E8C5-6DAF-125BF869D51B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71AC8EDB-9039-B3EE-03D5-0B25F211618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1AF04A-0160-881A-160C-14222D48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19204CE-67A1-9C1C-33C8-A01016263067}"/>
              </a:ext>
            </a:extLst>
          </p:cNvPr>
          <p:cNvCxnSpPr>
            <a:cxnSpLocks/>
          </p:cNvCxnSpPr>
          <p:nvPr/>
        </p:nvCxnSpPr>
        <p:spPr>
          <a:xfrm>
            <a:off x="1018902" y="3167742"/>
            <a:ext cx="0" cy="9209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A9C066B-F52C-90CC-0F1A-5C47A5AD4A82}"/>
              </a:ext>
            </a:extLst>
          </p:cNvPr>
          <p:cNvCxnSpPr>
            <a:cxnSpLocks/>
          </p:cNvCxnSpPr>
          <p:nvPr/>
        </p:nvCxnSpPr>
        <p:spPr>
          <a:xfrm>
            <a:off x="777240" y="1737360"/>
            <a:ext cx="235131" cy="10580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406F467-BEF6-38A4-9AE3-C60CADCE0CC9}"/>
              </a:ext>
            </a:extLst>
          </p:cNvPr>
          <p:cNvSpPr/>
          <p:nvPr/>
        </p:nvSpPr>
        <p:spPr>
          <a:xfrm>
            <a:off x="365770" y="1240971"/>
            <a:ext cx="803351" cy="4963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Imagem 34" descr="Uma imagem com captura de ecrã, texto, file&#10;&#10;Os conteúdos gerados por IA podem estar incorretos.">
            <a:extLst>
              <a:ext uri="{FF2B5EF4-FFF2-40B4-BE49-F238E27FC236}">
                <a16:creationId xmlns:a16="http://schemas.microsoft.com/office/drawing/2014/main" id="{79D482A5-040B-B517-07F9-DAD6456D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87" y="1908786"/>
            <a:ext cx="4572000" cy="171942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BEEC08-CA05-4D9D-5491-E059D9035FD7}"/>
              </a:ext>
            </a:extLst>
          </p:cNvPr>
          <p:cNvSpPr txBox="1"/>
          <p:nvPr/>
        </p:nvSpPr>
        <p:spPr>
          <a:xfrm>
            <a:off x="4175877" y="1648339"/>
            <a:ext cx="3478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Utilizador tem controlo dos parâmetros na interface:</a:t>
            </a:r>
          </a:p>
        </p:txBody>
      </p:sp>
    </p:spTree>
    <p:extLst>
      <p:ext uri="{BB962C8B-B14F-4D97-AF65-F5344CB8AC3E}">
        <p14:creationId xmlns:p14="http://schemas.microsoft.com/office/powerpoint/2010/main" val="3249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0A20E9-6D92-5E20-EBB6-2555362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DC6DB34-E342-B6FC-3A3A-6CED92D513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D9CBFD-DE7B-6C64-69CF-8E9A825532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4812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91EC895-5C24-BB9A-7CEA-E6C27345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3CEB74-2EE5-5078-B766-1D344E98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D7630B-104D-5825-06B9-DC437FABBA7E}"/>
              </a:ext>
            </a:extLst>
          </p:cNvPr>
          <p:cNvSpPr txBox="1"/>
          <p:nvPr/>
        </p:nvSpPr>
        <p:spPr>
          <a:xfrm>
            <a:off x="0" y="592927"/>
            <a:ext cx="399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Planeamento (Dissertação de Mestrado)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C262BE2-CF4F-7072-27F8-4FD5B816C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554036"/>
              </p:ext>
            </p:extLst>
          </p:nvPr>
        </p:nvGraphicFramePr>
        <p:xfrm>
          <a:off x="410400" y="900704"/>
          <a:ext cx="7963200" cy="394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FFB752D-3E52-E51B-33DE-38AFAFA951E4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262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4414358-275A-12AE-8898-8C2BA3A2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37F1BE-FBB3-D0FC-3177-219BCBFD8C7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F1FDBA-F596-209E-8642-8599D9A0A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1DC5466-3436-AA14-6D2C-036F168D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E785388-315E-406E-8FF3-C53F053F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627E78C-0CAB-1287-9125-FD18F8E7417C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9E8199-9FF7-532E-4893-0CCAFC17434B}"/>
              </a:ext>
            </a:extLst>
          </p:cNvPr>
          <p:cNvSpPr txBox="1"/>
          <p:nvPr/>
        </p:nvSpPr>
        <p:spPr>
          <a:xfrm>
            <a:off x="0" y="612520"/>
            <a:ext cx="41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Proposta de Desenvolvimentos Futuros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E222BCA-4937-3FD5-B818-88BE5E9D3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650869"/>
              </p:ext>
            </p:extLst>
          </p:nvPr>
        </p:nvGraphicFramePr>
        <p:xfrm>
          <a:off x="411480" y="855132"/>
          <a:ext cx="8307720" cy="389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745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9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Ensaio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411842" y="2679743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828218" y="1366581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421623" y="1797731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770491" y="2916901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730824" y="226381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671591" y="3556016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411841" y="3836322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680074" y="4108059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119521" y="4358107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448499" y="3111704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067269" y="3111704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107666" y="4098395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050836" y="4094541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401544" y="4367774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402113" y="4085693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384130" y="4093374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749399" y="1552001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49399" y="1571051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814735" y="4173441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766874" y="2909915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1E573-CDD2-7677-2EDD-6A8FD5FF8EF3}"/>
              </a:ext>
            </a:extLst>
          </p:cNvPr>
          <p:cNvSpPr/>
          <p:nvPr/>
        </p:nvSpPr>
        <p:spPr>
          <a:xfrm>
            <a:off x="7852672" y="1775521"/>
            <a:ext cx="1198984" cy="1071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 do sistema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533ABA17-9A50-45EC-AC99-5CB1CC61BAF3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1D3CAA-9B78-6292-5203-AB4CE804AE3D}"/>
              </a:ext>
            </a:extLst>
          </p:cNvPr>
          <p:cNvSpPr txBox="1"/>
          <p:nvPr/>
        </p:nvSpPr>
        <p:spPr>
          <a:xfrm>
            <a:off x="7829729" y="3556016"/>
            <a:ext cx="1175700" cy="9541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LQI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  <p:bldP spid="7" grpId="0" animBg="1"/>
      <p:bldP spid="17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8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B4CD8439-9BDA-43F7-4330-61F874C4707B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CE14F1F-BFA3-0633-94C3-F2BF9E6F658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1906</Words>
  <Application>Microsoft Office PowerPoint</Application>
  <PresentationFormat>Apresentação no Ecrã (16:9)</PresentationFormat>
  <Paragraphs>235</Paragraphs>
  <Slides>33</Slides>
  <Notes>33</Notes>
  <HiddenSlides>6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9" baseType="lpstr">
      <vt:lpstr>Aptos Display</vt:lpstr>
      <vt:lpstr>Bebas Neue</vt:lpstr>
      <vt:lpstr>Arial</vt:lpstr>
      <vt:lpstr>Cambria Math</vt:lpstr>
      <vt:lpstr>Times New Roman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14</cp:revision>
  <dcterms:modified xsi:type="dcterms:W3CDTF">2025-11-21T14:24:32Z</dcterms:modified>
</cp:coreProperties>
</file>